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charts/colors1.xml" ContentType="application/vnd.ms-office.chartcolorstyl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charts/style1.xml" ContentType="application/vnd.ms-office.chartstyl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Default Extension="wdp" ContentType="image/vnd.ms-photo"/>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3"/>
  </p:notesMasterIdLst>
  <p:sldIdLst>
    <p:sldId id="372" r:id="rId2"/>
    <p:sldId id="340" r:id="rId3"/>
    <p:sldId id="357" r:id="rId4"/>
    <p:sldId id="358" r:id="rId5"/>
    <p:sldId id="369" r:id="rId6"/>
    <p:sldId id="359" r:id="rId7"/>
    <p:sldId id="360" r:id="rId8"/>
    <p:sldId id="362" r:id="rId9"/>
    <p:sldId id="344" r:id="rId10"/>
    <p:sldId id="341" r:id="rId11"/>
    <p:sldId id="342" r:id="rId12"/>
    <p:sldId id="343" r:id="rId13"/>
    <p:sldId id="370" r:id="rId14"/>
    <p:sldId id="345" r:id="rId15"/>
    <p:sldId id="346" r:id="rId16"/>
    <p:sldId id="347" r:id="rId17"/>
    <p:sldId id="348" r:id="rId18"/>
    <p:sldId id="349" r:id="rId19"/>
    <p:sldId id="350" r:id="rId20"/>
    <p:sldId id="368" r:id="rId21"/>
    <p:sldId id="352" r:id="rId22"/>
    <p:sldId id="353" r:id="rId23"/>
    <p:sldId id="354" r:id="rId24"/>
    <p:sldId id="365" r:id="rId25"/>
    <p:sldId id="366" r:id="rId26"/>
    <p:sldId id="364" r:id="rId27"/>
    <p:sldId id="367" r:id="rId28"/>
    <p:sldId id="363" r:id="rId29"/>
    <p:sldId id="355" r:id="rId30"/>
    <p:sldId id="371" r:id="rId31"/>
    <p:sldId id="35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2AE19"/>
    <a:srgbClr val="4A8D2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9000" autoAdjust="0"/>
    <p:restoredTop sz="94660"/>
  </p:normalViewPr>
  <p:slideViewPr>
    <p:cSldViewPr>
      <p:cViewPr varScale="1">
        <p:scale>
          <a:sx n="155" d="100"/>
          <a:sy n="155" d="100"/>
        </p:scale>
        <p:origin x="-66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ls7\Documents\GOATS\Research\BFT_Study\FarmStudiesSamplingData\ELF%20Lamb%20Data%20Summer%202015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ls7\Documents\GOATS\Research\BFT_Study\FarmStudiesSamplingData\ELF%20Lamb%20Data%20Summer%202015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ls7\Documents\GOATS\Research\BFT_Study\FarmStudiesSamplingData\AsgaardKidData11112015.xlsx"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smtClean="0"/>
              <a:t>Figure 3. Barber </a:t>
            </a:r>
            <a:r>
              <a:rPr lang="en-US" sz="1600" b="1" dirty="0"/>
              <a:t>Pole Worm Egg Counts By Treatment</a:t>
            </a:r>
          </a:p>
        </c:rich>
      </c:tx>
      <c:layout>
        <c:manualLayout>
          <c:xMode val="edge"/>
          <c:yMode val="edge"/>
          <c:x val="0.00186664446976678"/>
          <c:y val="0.014581067001151"/>
        </c:manualLayout>
      </c:layout>
      <c:spPr>
        <a:noFill/>
        <a:ln>
          <a:noFill/>
        </a:ln>
        <a:effectLst/>
      </c:spPr>
    </c:title>
    <c:plotArea>
      <c:layout/>
      <c:lineChart>
        <c:grouping val="standard"/>
        <c:ser>
          <c:idx val="0"/>
          <c:order val="0"/>
          <c:tx>
            <c:strRef>
              <c:f>MeansForGraphs!$K$34</c:f>
              <c:strCache>
                <c:ptCount val="1"/>
                <c:pt idx="0">
                  <c:v>BFT/COWP</c:v>
                </c:pt>
              </c:strCache>
            </c:strRef>
          </c:tx>
          <c:spPr>
            <a:ln w="38100" cap="rnd" cmpd="sng">
              <a:solidFill>
                <a:srgbClr val="FF0000"/>
              </a:solidFill>
              <a:prstDash val="dot"/>
              <a:round/>
            </a:ln>
            <a:effectLst/>
          </c:spPr>
          <c:marker>
            <c:symbol val="square"/>
            <c:size val="10"/>
            <c:spPr>
              <a:solidFill>
                <a:srgbClr val="FF6600"/>
              </a:solidFill>
              <a:ln w="38100" cmpd="sng">
                <a:prstDash val="dot"/>
              </a:ln>
            </c:spPr>
          </c:marker>
          <c:cat>
            <c:numRef>
              <c:f>MeansForGraphs!$J$35:$J$40</c:f>
              <c:numCache>
                <c:formatCode>m/d/yyyy</c:formatCode>
                <c:ptCount val="6"/>
                <c:pt idx="0">
                  <c:v>42193.0</c:v>
                </c:pt>
                <c:pt idx="1">
                  <c:v>42207.0</c:v>
                </c:pt>
                <c:pt idx="2">
                  <c:v>42221.0</c:v>
                </c:pt>
                <c:pt idx="3">
                  <c:v>42235.0</c:v>
                </c:pt>
                <c:pt idx="4">
                  <c:v>42250.0</c:v>
                </c:pt>
                <c:pt idx="5">
                  <c:v>42263.0</c:v>
                </c:pt>
              </c:numCache>
            </c:numRef>
          </c:cat>
          <c:val>
            <c:numRef>
              <c:f>MeansForGraphs!$K$35:$K$40</c:f>
              <c:numCache>
                <c:formatCode>#,##0.0</c:formatCode>
                <c:ptCount val="6"/>
                <c:pt idx="0">
                  <c:v>1179.125</c:v>
                </c:pt>
                <c:pt idx="1">
                  <c:v>3086.125</c:v>
                </c:pt>
                <c:pt idx="2">
                  <c:v>1661.325892857143</c:v>
                </c:pt>
                <c:pt idx="3">
                  <c:v>3647.168316831683</c:v>
                </c:pt>
                <c:pt idx="4" formatCode="General">
                  <c:v>403.875</c:v>
                </c:pt>
                <c:pt idx="5" formatCode="General">
                  <c:v>984.25</c:v>
                </c:pt>
              </c:numCache>
            </c:numRef>
          </c:val>
        </c:ser>
        <c:ser>
          <c:idx val="1"/>
          <c:order val="1"/>
          <c:tx>
            <c:strRef>
              <c:f>MeansForGraphs!$L$34</c:f>
              <c:strCache>
                <c:ptCount val="1"/>
                <c:pt idx="0">
                  <c:v>BFT</c:v>
                </c:pt>
              </c:strCache>
            </c:strRef>
          </c:tx>
          <c:spPr>
            <a:ln w="28575" cap="rnd">
              <a:solidFill>
                <a:srgbClr val="FF0000"/>
              </a:solidFill>
              <a:prstDash val="dash"/>
              <a:round/>
            </a:ln>
            <a:effectLst/>
          </c:spPr>
          <c:marker>
            <c:symbol val="triangle"/>
            <c:size val="10"/>
            <c:spPr>
              <a:solidFill>
                <a:srgbClr val="FF6600"/>
              </a:solidFill>
              <a:ln>
                <a:prstDash val="dash"/>
              </a:ln>
            </c:spPr>
          </c:marker>
          <c:cat>
            <c:numRef>
              <c:f>MeansForGraphs!$J$35:$J$40</c:f>
              <c:numCache>
                <c:formatCode>m/d/yyyy</c:formatCode>
                <c:ptCount val="6"/>
                <c:pt idx="0">
                  <c:v>42193.0</c:v>
                </c:pt>
                <c:pt idx="1">
                  <c:v>42207.0</c:v>
                </c:pt>
                <c:pt idx="2">
                  <c:v>42221.0</c:v>
                </c:pt>
                <c:pt idx="3">
                  <c:v>42235.0</c:v>
                </c:pt>
                <c:pt idx="4">
                  <c:v>42250.0</c:v>
                </c:pt>
                <c:pt idx="5">
                  <c:v>42263.0</c:v>
                </c:pt>
              </c:numCache>
            </c:numRef>
          </c:cat>
          <c:val>
            <c:numRef>
              <c:f>MeansForGraphs!$L$35:$L$40</c:f>
              <c:numCache>
                <c:formatCode>#,##0.0</c:formatCode>
                <c:ptCount val="6"/>
                <c:pt idx="0">
                  <c:v>837.625</c:v>
                </c:pt>
                <c:pt idx="1">
                  <c:v>4407.5</c:v>
                </c:pt>
                <c:pt idx="2">
                  <c:v>8466.874999999995</c:v>
                </c:pt>
                <c:pt idx="3">
                  <c:v>10796.4293695601</c:v>
                </c:pt>
                <c:pt idx="4" formatCode="General">
                  <c:v>5754.875</c:v>
                </c:pt>
                <c:pt idx="5" formatCode="General">
                  <c:v>10524.5</c:v>
                </c:pt>
              </c:numCache>
            </c:numRef>
          </c:val>
        </c:ser>
        <c:ser>
          <c:idx val="2"/>
          <c:order val="2"/>
          <c:tx>
            <c:strRef>
              <c:f>MeansForGraphs!$M$34</c:f>
              <c:strCache>
                <c:ptCount val="1"/>
                <c:pt idx="0">
                  <c:v>CP/COWP</c:v>
                </c:pt>
              </c:strCache>
            </c:strRef>
          </c:tx>
          <c:spPr>
            <a:ln w="57150" cap="rnd" cmpd="sng">
              <a:solidFill>
                <a:srgbClr val="0000FF"/>
              </a:solidFill>
              <a:prstDash val="dot"/>
              <a:round/>
            </a:ln>
            <a:effectLst/>
          </c:spPr>
          <c:marker>
            <c:symbol val="square"/>
            <c:size val="10"/>
            <c:spPr>
              <a:solidFill>
                <a:srgbClr val="0000FF"/>
              </a:solidFill>
              <a:ln w="57150" cmpd="sng">
                <a:solidFill>
                  <a:srgbClr val="0000FF"/>
                </a:solidFill>
                <a:prstDash val="dot"/>
              </a:ln>
            </c:spPr>
          </c:marker>
          <c:cat>
            <c:numRef>
              <c:f>MeansForGraphs!$J$35:$J$40</c:f>
              <c:numCache>
                <c:formatCode>m/d/yyyy</c:formatCode>
                <c:ptCount val="6"/>
                <c:pt idx="0">
                  <c:v>42193.0</c:v>
                </c:pt>
                <c:pt idx="1">
                  <c:v>42207.0</c:v>
                </c:pt>
                <c:pt idx="2">
                  <c:v>42221.0</c:v>
                </c:pt>
                <c:pt idx="3">
                  <c:v>42235.0</c:v>
                </c:pt>
                <c:pt idx="4">
                  <c:v>42250.0</c:v>
                </c:pt>
                <c:pt idx="5">
                  <c:v>42263.0</c:v>
                </c:pt>
              </c:numCache>
            </c:numRef>
          </c:cat>
          <c:val>
            <c:numRef>
              <c:f>MeansForGraphs!$M$35:$M$40</c:f>
              <c:numCache>
                <c:formatCode>#,##0.0</c:formatCode>
                <c:ptCount val="6"/>
                <c:pt idx="0">
                  <c:v>895.25</c:v>
                </c:pt>
                <c:pt idx="1">
                  <c:v>2058.125</c:v>
                </c:pt>
                <c:pt idx="2">
                  <c:v>1842.4375</c:v>
                </c:pt>
                <c:pt idx="3">
                  <c:v>1580.555267588163</c:v>
                </c:pt>
                <c:pt idx="4" formatCode="General">
                  <c:v>3190.625</c:v>
                </c:pt>
                <c:pt idx="5" formatCode="General">
                  <c:v>3993.5</c:v>
                </c:pt>
              </c:numCache>
            </c:numRef>
          </c:val>
        </c:ser>
        <c:ser>
          <c:idx val="3"/>
          <c:order val="3"/>
          <c:tx>
            <c:strRef>
              <c:f>MeansForGraphs!$N$34</c:f>
              <c:strCache>
                <c:ptCount val="1"/>
                <c:pt idx="0">
                  <c:v>CP</c:v>
                </c:pt>
              </c:strCache>
            </c:strRef>
          </c:tx>
          <c:spPr>
            <a:ln w="28575" cap="rnd">
              <a:solidFill>
                <a:srgbClr val="0000FF"/>
              </a:solidFill>
              <a:prstDash val="dash"/>
              <a:round/>
            </a:ln>
            <a:effectLst/>
          </c:spPr>
          <c:marker>
            <c:symbol val="square"/>
            <c:size val="10"/>
            <c:spPr>
              <a:solidFill>
                <a:srgbClr val="0000FF"/>
              </a:solidFill>
              <a:ln>
                <a:solidFill>
                  <a:srgbClr val="0000FF"/>
                </a:solidFill>
                <a:prstDash val="dash"/>
              </a:ln>
            </c:spPr>
          </c:marker>
          <c:cat>
            <c:numRef>
              <c:f>MeansForGraphs!$J$35:$J$40</c:f>
              <c:numCache>
                <c:formatCode>m/d/yyyy</c:formatCode>
                <c:ptCount val="6"/>
                <c:pt idx="0">
                  <c:v>42193.0</c:v>
                </c:pt>
                <c:pt idx="1">
                  <c:v>42207.0</c:v>
                </c:pt>
                <c:pt idx="2">
                  <c:v>42221.0</c:v>
                </c:pt>
                <c:pt idx="3">
                  <c:v>42235.0</c:v>
                </c:pt>
                <c:pt idx="4">
                  <c:v>42250.0</c:v>
                </c:pt>
                <c:pt idx="5">
                  <c:v>42263.0</c:v>
                </c:pt>
              </c:numCache>
            </c:numRef>
          </c:cat>
          <c:val>
            <c:numRef>
              <c:f>MeansForGraphs!$N$35:$N$40</c:f>
              <c:numCache>
                <c:formatCode>#,##0.0</c:formatCode>
                <c:ptCount val="6"/>
                <c:pt idx="0">
                  <c:v>819.25</c:v>
                </c:pt>
                <c:pt idx="1">
                  <c:v>3096.75</c:v>
                </c:pt>
                <c:pt idx="2">
                  <c:v>6054.125</c:v>
                </c:pt>
                <c:pt idx="3">
                  <c:v>9506.69720563832</c:v>
                </c:pt>
                <c:pt idx="4" formatCode="0">
                  <c:v>10667.83333333333</c:v>
                </c:pt>
                <c:pt idx="5" formatCode="General">
                  <c:v>13857.75</c:v>
                </c:pt>
              </c:numCache>
            </c:numRef>
          </c:val>
        </c:ser>
        <c:ser>
          <c:idx val="4"/>
          <c:order val="4"/>
          <c:tx>
            <c:strRef>
              <c:f>MeansForGraphs!$O$34</c:f>
              <c:strCache>
                <c:ptCount val="1"/>
                <c:pt idx="0">
                  <c:v>HayGrain</c:v>
                </c:pt>
              </c:strCache>
            </c:strRef>
          </c:tx>
          <c:spPr>
            <a:ln w="28575" cap="rnd">
              <a:solidFill>
                <a:schemeClr val="tx1"/>
              </a:solidFill>
              <a:round/>
            </a:ln>
            <a:effectLst/>
          </c:spPr>
          <c:marker>
            <c:symbol val="none"/>
          </c:marker>
          <c:cat>
            <c:numRef>
              <c:f>MeansForGraphs!$J$35:$J$40</c:f>
              <c:numCache>
                <c:formatCode>m/d/yyyy</c:formatCode>
                <c:ptCount val="6"/>
                <c:pt idx="0">
                  <c:v>42193.0</c:v>
                </c:pt>
                <c:pt idx="1">
                  <c:v>42207.0</c:v>
                </c:pt>
                <c:pt idx="2">
                  <c:v>42221.0</c:v>
                </c:pt>
                <c:pt idx="3">
                  <c:v>42235.0</c:v>
                </c:pt>
                <c:pt idx="4">
                  <c:v>42250.0</c:v>
                </c:pt>
                <c:pt idx="5">
                  <c:v>42263.0</c:v>
                </c:pt>
              </c:numCache>
            </c:numRef>
          </c:cat>
          <c:val>
            <c:numRef>
              <c:f>MeansForGraphs!$O$35:$O$40</c:f>
              <c:numCache>
                <c:formatCode>#,##0.0</c:formatCode>
                <c:ptCount val="6"/>
                <c:pt idx="0">
                  <c:v>736.25</c:v>
                </c:pt>
                <c:pt idx="1">
                  <c:v>2158.625</c:v>
                </c:pt>
                <c:pt idx="2">
                  <c:v>2732.142857142856</c:v>
                </c:pt>
                <c:pt idx="3">
                  <c:v>2975.850985221675</c:v>
                </c:pt>
                <c:pt idx="4" formatCode="General">
                  <c:v>2013.5</c:v>
                </c:pt>
                <c:pt idx="5" formatCode="General">
                  <c:v>1568.5</c:v>
                </c:pt>
              </c:numCache>
            </c:numRef>
          </c:val>
        </c:ser>
        <c:marker val="1"/>
        <c:axId val="457889464"/>
        <c:axId val="457893240"/>
      </c:lineChart>
      <c:catAx>
        <c:axId val="457889464"/>
        <c:scaling>
          <c:orientation val="minMax"/>
        </c:scaling>
        <c:axPos val="b"/>
        <c:numFmt formatCode="m/d/yy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893240"/>
        <c:crosses val="autoZero"/>
        <c:lblAlgn val="ctr"/>
        <c:lblOffset val="100"/>
        <c:noMultiLvlLbl val="1"/>
      </c:catAx>
      <c:valAx>
        <c:axId val="45789324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Barbewr pole worm eggs per gram</a:t>
                </a:r>
              </a:p>
            </c:rich>
          </c:tx>
          <c:layout>
            <c:manualLayout>
              <c:xMode val="edge"/>
              <c:yMode val="edge"/>
              <c:x val="0.0270255346010429"/>
              <c:y val="0.154955876290496"/>
            </c:manualLayout>
          </c:layout>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88946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dirty="0" smtClean="0"/>
              <a:t>Figure 4. Weight </a:t>
            </a:r>
            <a:r>
              <a:rPr lang="en-US" dirty="0"/>
              <a:t>Gain over 70 days</a:t>
            </a:r>
          </a:p>
        </c:rich>
      </c:tx>
      <c:layout>
        <c:manualLayout>
          <c:xMode val="edge"/>
          <c:yMode val="edge"/>
          <c:x val="0.00873563218390806"/>
          <c:y val="0.0138888914204016"/>
        </c:manualLayout>
      </c:layout>
    </c:title>
    <c:plotArea>
      <c:layout/>
      <c:lineChart>
        <c:grouping val="standard"/>
        <c:ser>
          <c:idx val="0"/>
          <c:order val="0"/>
          <c:tx>
            <c:strRef>
              <c:f>MeansForGraphs!$Z$11</c:f>
              <c:strCache>
                <c:ptCount val="1"/>
                <c:pt idx="0">
                  <c:v>BFT/COWP</c:v>
                </c:pt>
              </c:strCache>
            </c:strRef>
          </c:tx>
          <c:spPr>
            <a:ln w="38100" cmpd="sng">
              <a:solidFill>
                <a:srgbClr val="FF6600"/>
              </a:solidFill>
              <a:prstDash val="dot"/>
            </a:ln>
          </c:spPr>
          <c:marker>
            <c:symbol val="triangle"/>
            <c:size val="10"/>
            <c:spPr>
              <a:solidFill>
                <a:srgbClr val="FF6600"/>
              </a:solidFill>
              <a:ln w="38100" cmpd="sng">
                <a:solidFill>
                  <a:srgbClr val="FF6600"/>
                </a:solidFill>
                <a:prstDash val="dot"/>
              </a:ln>
            </c:spPr>
          </c:marker>
          <c:cat>
            <c:numRef>
              <c:f>MeansForGraphs!$Y$12:$Y$14</c:f>
              <c:numCache>
                <c:formatCode>m/d/yyyy</c:formatCode>
                <c:ptCount val="3"/>
                <c:pt idx="0">
                  <c:v>42193.0</c:v>
                </c:pt>
                <c:pt idx="1">
                  <c:v>42207.0</c:v>
                </c:pt>
                <c:pt idx="2">
                  <c:v>42263.0</c:v>
                </c:pt>
              </c:numCache>
            </c:numRef>
          </c:cat>
          <c:val>
            <c:numRef>
              <c:f>MeansForGraphs!$Z$12:$Z$14</c:f>
              <c:numCache>
                <c:formatCode>#,##0.0</c:formatCode>
                <c:ptCount val="3"/>
                <c:pt idx="0">
                  <c:v>46.375</c:v>
                </c:pt>
                <c:pt idx="1">
                  <c:v>49.0</c:v>
                </c:pt>
                <c:pt idx="2">
                  <c:v>67.62499999999998</c:v>
                </c:pt>
              </c:numCache>
            </c:numRef>
          </c:val>
        </c:ser>
        <c:ser>
          <c:idx val="1"/>
          <c:order val="1"/>
          <c:tx>
            <c:strRef>
              <c:f>MeansForGraphs!$AA$11</c:f>
              <c:strCache>
                <c:ptCount val="1"/>
                <c:pt idx="0">
                  <c:v>Birdsfoot Trefoil</c:v>
                </c:pt>
              </c:strCache>
            </c:strRef>
          </c:tx>
          <c:spPr>
            <a:ln>
              <a:prstDash val="dash"/>
            </a:ln>
          </c:spPr>
          <c:marker>
            <c:symbol val="triangle"/>
            <c:size val="10"/>
            <c:spPr>
              <a:solidFill>
                <a:srgbClr val="FF6600"/>
              </a:solidFill>
              <a:ln>
                <a:prstDash val="dash"/>
              </a:ln>
            </c:spPr>
          </c:marker>
          <c:cat>
            <c:numRef>
              <c:f>MeansForGraphs!$Y$12:$Y$14</c:f>
              <c:numCache>
                <c:formatCode>m/d/yyyy</c:formatCode>
                <c:ptCount val="3"/>
                <c:pt idx="0">
                  <c:v>42193.0</c:v>
                </c:pt>
                <c:pt idx="1">
                  <c:v>42207.0</c:v>
                </c:pt>
                <c:pt idx="2">
                  <c:v>42263.0</c:v>
                </c:pt>
              </c:numCache>
            </c:numRef>
          </c:cat>
          <c:val>
            <c:numRef>
              <c:f>MeansForGraphs!$AA$12:$AA$14</c:f>
              <c:numCache>
                <c:formatCode>#,##0.0</c:formatCode>
                <c:ptCount val="3"/>
                <c:pt idx="0">
                  <c:v>49.0</c:v>
                </c:pt>
                <c:pt idx="1">
                  <c:v>53.25</c:v>
                </c:pt>
                <c:pt idx="2">
                  <c:v>64.25</c:v>
                </c:pt>
              </c:numCache>
            </c:numRef>
          </c:val>
        </c:ser>
        <c:ser>
          <c:idx val="2"/>
          <c:order val="2"/>
          <c:tx>
            <c:strRef>
              <c:f>MeansForGraphs!$AB$11</c:f>
              <c:strCache>
                <c:ptCount val="1"/>
                <c:pt idx="0">
                  <c:v>CP/COWP</c:v>
                </c:pt>
              </c:strCache>
            </c:strRef>
          </c:tx>
          <c:spPr>
            <a:ln w="38100" cmpd="sng">
              <a:solidFill>
                <a:srgbClr val="0000FF"/>
              </a:solidFill>
              <a:prstDash val="dot"/>
            </a:ln>
          </c:spPr>
          <c:marker>
            <c:symbol val="square"/>
            <c:size val="10"/>
            <c:spPr>
              <a:solidFill>
                <a:srgbClr val="0000FF"/>
              </a:solidFill>
              <a:ln w="38100" cmpd="sng">
                <a:solidFill>
                  <a:srgbClr val="0000FF"/>
                </a:solidFill>
                <a:prstDash val="dot"/>
              </a:ln>
            </c:spPr>
          </c:marker>
          <c:cat>
            <c:numRef>
              <c:f>MeansForGraphs!$Y$12:$Y$14</c:f>
              <c:numCache>
                <c:formatCode>m/d/yyyy</c:formatCode>
                <c:ptCount val="3"/>
                <c:pt idx="0">
                  <c:v>42193.0</c:v>
                </c:pt>
                <c:pt idx="1">
                  <c:v>42207.0</c:v>
                </c:pt>
                <c:pt idx="2">
                  <c:v>42263.0</c:v>
                </c:pt>
              </c:numCache>
            </c:numRef>
          </c:cat>
          <c:val>
            <c:numRef>
              <c:f>MeansForGraphs!$AB$12:$AB$14</c:f>
              <c:numCache>
                <c:formatCode>#,##0.0</c:formatCode>
                <c:ptCount val="3"/>
                <c:pt idx="0">
                  <c:v>45.5</c:v>
                </c:pt>
                <c:pt idx="1">
                  <c:v>50.875</c:v>
                </c:pt>
                <c:pt idx="2">
                  <c:v>56.875</c:v>
                </c:pt>
              </c:numCache>
            </c:numRef>
          </c:val>
        </c:ser>
        <c:ser>
          <c:idx val="3"/>
          <c:order val="3"/>
          <c:tx>
            <c:strRef>
              <c:f>MeansForGraphs!$AC$11</c:f>
              <c:strCache>
                <c:ptCount val="1"/>
                <c:pt idx="0">
                  <c:v>CP</c:v>
                </c:pt>
              </c:strCache>
            </c:strRef>
          </c:tx>
          <c:spPr>
            <a:ln>
              <a:solidFill>
                <a:srgbClr val="0000FF"/>
              </a:solidFill>
              <a:prstDash val="dash"/>
            </a:ln>
          </c:spPr>
          <c:marker>
            <c:symbol val="square"/>
            <c:size val="10"/>
            <c:spPr>
              <a:solidFill>
                <a:srgbClr val="0000FF"/>
              </a:solidFill>
              <a:ln>
                <a:solidFill>
                  <a:srgbClr val="0000FF"/>
                </a:solidFill>
                <a:prstDash val="dash"/>
              </a:ln>
            </c:spPr>
          </c:marker>
          <c:cat>
            <c:numRef>
              <c:f>MeansForGraphs!$Y$12:$Y$14</c:f>
              <c:numCache>
                <c:formatCode>m/d/yyyy</c:formatCode>
                <c:ptCount val="3"/>
                <c:pt idx="0">
                  <c:v>42193.0</c:v>
                </c:pt>
                <c:pt idx="1">
                  <c:v>42207.0</c:v>
                </c:pt>
                <c:pt idx="2">
                  <c:v>42263.0</c:v>
                </c:pt>
              </c:numCache>
            </c:numRef>
          </c:cat>
          <c:val>
            <c:numRef>
              <c:f>MeansForGraphs!$AC$12:$AC$14</c:f>
              <c:numCache>
                <c:formatCode>#,##0.0</c:formatCode>
                <c:ptCount val="3"/>
                <c:pt idx="0">
                  <c:v>43.85714285714284</c:v>
                </c:pt>
                <c:pt idx="1">
                  <c:v>53.28571428571428</c:v>
                </c:pt>
                <c:pt idx="2">
                  <c:v>56.285</c:v>
                </c:pt>
              </c:numCache>
            </c:numRef>
          </c:val>
        </c:ser>
        <c:ser>
          <c:idx val="4"/>
          <c:order val="4"/>
          <c:tx>
            <c:strRef>
              <c:f>MeansForGraphs!$AD$11</c:f>
              <c:strCache>
                <c:ptCount val="1"/>
                <c:pt idx="0">
                  <c:v>HayGrain</c:v>
                </c:pt>
              </c:strCache>
            </c:strRef>
          </c:tx>
          <c:spPr>
            <a:ln>
              <a:solidFill>
                <a:schemeClr val="tx1"/>
              </a:solidFill>
            </a:ln>
          </c:spPr>
          <c:marker>
            <c:symbol val="none"/>
          </c:marker>
          <c:cat>
            <c:numRef>
              <c:f>MeansForGraphs!$Y$12:$Y$14</c:f>
              <c:numCache>
                <c:formatCode>m/d/yyyy</c:formatCode>
                <c:ptCount val="3"/>
                <c:pt idx="0">
                  <c:v>42193.0</c:v>
                </c:pt>
                <c:pt idx="1">
                  <c:v>42207.0</c:v>
                </c:pt>
                <c:pt idx="2">
                  <c:v>42263.0</c:v>
                </c:pt>
              </c:numCache>
            </c:numRef>
          </c:cat>
          <c:val>
            <c:numRef>
              <c:f>MeansForGraphs!$AD$12:$AD$14</c:f>
              <c:numCache>
                <c:formatCode>#,##0.0</c:formatCode>
                <c:ptCount val="3"/>
                <c:pt idx="0">
                  <c:v>46.875</c:v>
                </c:pt>
                <c:pt idx="1">
                  <c:v>52.5</c:v>
                </c:pt>
                <c:pt idx="2">
                  <c:v>64.25</c:v>
                </c:pt>
              </c:numCache>
            </c:numRef>
          </c:val>
        </c:ser>
        <c:marker val="1"/>
        <c:axId val="458012472"/>
        <c:axId val="458026664"/>
      </c:lineChart>
      <c:dateAx>
        <c:axId val="458012472"/>
        <c:scaling>
          <c:orientation val="minMax"/>
        </c:scaling>
        <c:axPos val="b"/>
        <c:numFmt formatCode="m/d/yyyy" sourceLinked="1"/>
        <c:tickLblPos val="nextTo"/>
        <c:crossAx val="458026664"/>
        <c:crosses val="autoZero"/>
        <c:auto val="1"/>
        <c:lblOffset val="100"/>
        <c:baseTimeUnit val="days"/>
        <c:majorUnit val="14.0"/>
        <c:majorTimeUnit val="days"/>
      </c:dateAx>
      <c:valAx>
        <c:axId val="458026664"/>
        <c:scaling>
          <c:orientation val="minMax"/>
          <c:min val="35.0"/>
        </c:scaling>
        <c:axPos val="l"/>
        <c:majorGridlines/>
        <c:title>
          <c:tx>
            <c:rich>
              <a:bodyPr rot="-5400000" vert="horz"/>
              <a:lstStyle/>
              <a:p>
                <a:pPr>
                  <a:defRPr/>
                </a:pPr>
                <a:r>
                  <a:rPr lang="en-US"/>
                  <a:t>Weight (Lb)</a:t>
                </a:r>
              </a:p>
            </c:rich>
          </c:tx>
          <c:layout/>
        </c:title>
        <c:numFmt formatCode="#,##0.0" sourceLinked="1"/>
        <c:tickLblPos val="nextTo"/>
        <c:crossAx val="458012472"/>
        <c:crosses val="autoZero"/>
        <c:crossBetween val="between"/>
        <c:majorUnit val="5.0"/>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Weight Change Over 42 Days by </a:t>
            </a:r>
            <a:r>
              <a:rPr lang="en-US" dirty="0" smtClean="0"/>
              <a:t>Treatment (does not include first 14 days of study)</a:t>
            </a:r>
            <a:endParaRPr lang="en-US" dirty="0"/>
          </a:p>
        </c:rich>
      </c:tx>
      <c:layout/>
      <c:spPr>
        <a:noFill/>
        <a:ln>
          <a:noFill/>
        </a:ln>
        <a:effectLst/>
      </c:spPr>
    </c:title>
    <c:plotArea>
      <c:layout/>
      <c:lineChart>
        <c:grouping val="standard"/>
        <c:ser>
          <c:idx val="0"/>
          <c:order val="0"/>
          <c:tx>
            <c:strRef>
              <c:f>TablesCharts!$C$3</c:f>
              <c:strCache>
                <c:ptCount val="1"/>
                <c:pt idx="0">
                  <c:v>Birdsfoot Trefoil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TablesCharts!$B$4:$B$6</c:f>
              <c:numCache>
                <c:formatCode>m/d/yyyy</c:formatCode>
                <c:ptCount val="3"/>
                <c:pt idx="0">
                  <c:v>42220.0</c:v>
                </c:pt>
                <c:pt idx="1">
                  <c:v>42234.0</c:v>
                </c:pt>
                <c:pt idx="2">
                  <c:v>42262.0</c:v>
                </c:pt>
              </c:numCache>
            </c:numRef>
          </c:cat>
          <c:val>
            <c:numRef>
              <c:f>TablesCharts!$C$4:$C$6</c:f>
              <c:numCache>
                <c:formatCode>General</c:formatCode>
                <c:ptCount val="3"/>
                <c:pt idx="0">
                  <c:v>55.2</c:v>
                </c:pt>
                <c:pt idx="1">
                  <c:v>66.4</c:v>
                </c:pt>
                <c:pt idx="2">
                  <c:v>69.65</c:v>
                </c:pt>
              </c:numCache>
            </c:numRef>
          </c:val>
        </c:ser>
        <c:ser>
          <c:idx val="1"/>
          <c:order val="1"/>
          <c:tx>
            <c:strRef>
              <c:f>TablesCharts!$D$3</c:f>
              <c:strCache>
                <c:ptCount val="1"/>
                <c:pt idx="0">
                  <c:v>Conventional Pasture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TablesCharts!$B$4:$B$6</c:f>
              <c:numCache>
                <c:formatCode>m/d/yyyy</c:formatCode>
                <c:ptCount val="3"/>
                <c:pt idx="0">
                  <c:v>42220.0</c:v>
                </c:pt>
                <c:pt idx="1">
                  <c:v>42234.0</c:v>
                </c:pt>
                <c:pt idx="2">
                  <c:v>42262.0</c:v>
                </c:pt>
              </c:numCache>
            </c:numRef>
          </c:cat>
          <c:val>
            <c:numRef>
              <c:f>TablesCharts!$D$4:$D$6</c:f>
              <c:numCache>
                <c:formatCode>General</c:formatCode>
                <c:ptCount val="3"/>
                <c:pt idx="0">
                  <c:v>58.4</c:v>
                </c:pt>
                <c:pt idx="1">
                  <c:v>68.6</c:v>
                </c:pt>
                <c:pt idx="2">
                  <c:v>72.8</c:v>
                </c:pt>
              </c:numCache>
            </c:numRef>
          </c:val>
        </c:ser>
        <c:marker val="1"/>
        <c:axId val="457996568"/>
        <c:axId val="458043736"/>
      </c:lineChart>
      <c:dateAx>
        <c:axId val="457996568"/>
        <c:scaling>
          <c:orientation val="minMax"/>
        </c:scaling>
        <c:axPos val="b"/>
        <c:numFmt formatCode="m/d/yy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043736"/>
        <c:crosses val="autoZero"/>
        <c:auto val="1"/>
        <c:lblOffset val="100"/>
        <c:baseTimeUnit val="days"/>
        <c:majorUnit val="14.0"/>
        <c:majorTimeUnit val="days"/>
      </c:dateAx>
      <c:valAx>
        <c:axId val="458043736"/>
        <c:scaling>
          <c:orientation val="minMax"/>
          <c:min val="4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Weight (lbs.)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99656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B44DB-8C68-4ABC-B5E5-8B47790706AA}" type="datetimeFigureOut">
              <a:rPr lang="en-US" smtClean="0"/>
              <a:pPr/>
              <a:t>3/1/16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739D6-6A82-4C93-83E4-1B2E27B8B1A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450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BF543-F1CC-4A24-8382-CB665CD519B6}" type="datetimeFigureOut">
              <a:rPr lang="en-US" smtClean="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213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BF543-F1CC-4A24-8382-CB665CD519B6}" type="datetimeFigureOut">
              <a:rPr lang="en-US" smtClean="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605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BF543-F1CC-4A24-8382-CB665CD519B6}" type="datetimeFigureOut">
              <a:rPr lang="en-US" smtClean="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669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BF543-F1CC-4A24-8382-CB665CD519B6}" type="datetimeFigureOut">
              <a:rPr lang="en-US" smtClean="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295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BF543-F1CC-4A24-8382-CB665CD519B6}" type="datetimeFigureOut">
              <a:rPr lang="en-US" smtClean="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462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9BF543-F1CC-4A24-8382-CB665CD519B6}" type="datetimeFigureOut">
              <a:rPr lang="en-US" smtClean="0"/>
              <a:pPr/>
              <a:t>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34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9BF543-F1CC-4A24-8382-CB665CD519B6}" type="datetimeFigureOut">
              <a:rPr lang="en-US" smtClean="0"/>
              <a:pPr/>
              <a:t>3/1/16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9713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BF543-F1CC-4A24-8382-CB665CD519B6}" type="datetimeFigureOut">
              <a:rPr lang="en-US" smtClean="0"/>
              <a:pPr/>
              <a:t>3/1/16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193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BF543-F1CC-4A24-8382-CB665CD519B6}" type="datetimeFigureOut">
              <a:rPr lang="en-US" smtClean="0"/>
              <a:pPr/>
              <a:t>3/1/16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77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BF543-F1CC-4A24-8382-CB665CD519B6}" type="datetimeFigureOut">
              <a:rPr lang="en-US" smtClean="0"/>
              <a:pPr/>
              <a:t>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207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BF543-F1CC-4A24-8382-CB665CD519B6}" type="datetimeFigureOut">
              <a:rPr lang="en-US" smtClean="0"/>
              <a:pPr/>
              <a:t>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37031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F543-F1CC-4A24-8382-CB665CD519B6}" type="datetimeFigureOut">
              <a:rPr lang="en-US" smtClean="0"/>
              <a:pPr/>
              <a:t>3/1/16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F7C4C-5FA4-45EC-A70A-2B6DF01FB245}"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2038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57250" y="69111"/>
            <a:ext cx="7620000" cy="1200329"/>
          </a:xfrm>
          <a:prstGeom prst="rect">
            <a:avLst/>
          </a:prstGeom>
          <a:noFill/>
        </p:spPr>
        <p:txBody>
          <a:bodyPr wrap="square" rtlCol="0">
            <a:spAutoFit/>
          </a:bodyPr>
          <a:lstStyle/>
          <a:p>
            <a:pPr algn="ctr"/>
            <a:r>
              <a:rPr lang="en-US" sz="2400" dirty="0" smtClean="0"/>
              <a:t>Northern New York</a:t>
            </a:r>
            <a:r>
              <a:rPr lang="en-US" sz="2400" dirty="0" smtClean="0"/>
              <a:t> Agricultural </a:t>
            </a:r>
            <a:r>
              <a:rPr lang="en-US" sz="2400" dirty="0" smtClean="0"/>
              <a:t>Development </a:t>
            </a:r>
            <a:r>
              <a:rPr lang="en-US" sz="2400" dirty="0" smtClean="0"/>
              <a:t>Program (NNYADP) Project:</a:t>
            </a:r>
          </a:p>
          <a:p>
            <a:pPr algn="ctr"/>
            <a:r>
              <a:rPr lang="en-US" sz="2400" dirty="0" smtClean="0"/>
              <a:t>Internal Parasite Control in Sheep &amp; Goats</a:t>
            </a:r>
          </a:p>
        </p:txBody>
      </p:sp>
      <p:pic>
        <p:nvPicPr>
          <p:cNvPr id="5" name="Picture 4"/>
          <p:cNvPicPr>
            <a:picLocks noChangeAspect="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4676" b="13462"/>
          <a:stretch/>
        </p:blipFill>
        <p:spPr>
          <a:xfrm>
            <a:off x="1276350" y="1583871"/>
            <a:ext cx="6781800" cy="4163786"/>
          </a:xfrm>
          <a:prstGeom prst="rect">
            <a:avLst/>
          </a:prstGeom>
          <a:ln w="19050">
            <a:solidFill>
              <a:srgbClr val="002060"/>
            </a:solid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4026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067800" cy="6858000"/>
          </a:xfrm>
          <a:prstGeom prst="rect">
            <a:avLst/>
          </a:prstGeom>
        </p:spPr>
      </p:pic>
      <p:sp>
        <p:nvSpPr>
          <p:cNvPr id="3" name="TextBox 2"/>
          <p:cNvSpPr txBox="1"/>
          <p:nvPr/>
        </p:nvSpPr>
        <p:spPr>
          <a:xfrm>
            <a:off x="304800" y="685800"/>
            <a:ext cx="6858000" cy="1292662"/>
          </a:xfrm>
          <a:prstGeom prst="rect">
            <a:avLst/>
          </a:prstGeom>
          <a:noFill/>
        </p:spPr>
        <p:txBody>
          <a:bodyPr wrap="square" rtlCol="0">
            <a:spAutoFit/>
          </a:bodyPr>
          <a:lstStyle/>
          <a:p>
            <a:r>
              <a:rPr lang="en-US" sz="2000" b="1" dirty="0" smtClean="0">
                <a:solidFill>
                  <a:schemeClr val="bg1"/>
                </a:solidFill>
              </a:rPr>
              <a:t>After weaning, 16 </a:t>
            </a:r>
            <a:r>
              <a:rPr lang="en-US" sz="2000" b="1" dirty="0">
                <a:solidFill>
                  <a:schemeClr val="bg1"/>
                </a:solidFill>
              </a:rPr>
              <a:t>lambs </a:t>
            </a:r>
            <a:r>
              <a:rPr lang="en-US" sz="2000" b="1" dirty="0" smtClean="0">
                <a:solidFill>
                  <a:schemeClr val="bg1"/>
                </a:solidFill>
              </a:rPr>
              <a:t>grazed </a:t>
            </a:r>
            <a:r>
              <a:rPr lang="en-US" sz="2000" b="1" dirty="0">
                <a:solidFill>
                  <a:schemeClr val="bg1"/>
                </a:solidFill>
              </a:rPr>
              <a:t>on birdsfoot trefoil paddocks</a:t>
            </a:r>
          </a:p>
          <a:p>
            <a:r>
              <a:rPr lang="en-US" sz="2000" b="1" dirty="0">
                <a:solidFill>
                  <a:schemeClr val="bg1"/>
                </a:solidFill>
              </a:rPr>
              <a:t>Half of these lambs received 1 gram of copper oxide wire particles (COWP) 2 weeks prior to weaning</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9360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6" name="TextBox 5"/>
          <p:cNvSpPr txBox="1"/>
          <p:nvPr/>
        </p:nvSpPr>
        <p:spPr>
          <a:xfrm>
            <a:off x="457200" y="5867400"/>
            <a:ext cx="8451288" cy="830997"/>
          </a:xfrm>
          <a:prstGeom prst="rect">
            <a:avLst/>
          </a:prstGeom>
          <a:solidFill>
            <a:schemeClr val="bg1"/>
          </a:solidFill>
        </p:spPr>
        <p:txBody>
          <a:bodyPr wrap="none" rtlCol="0">
            <a:spAutoFit/>
          </a:bodyPr>
          <a:lstStyle/>
          <a:p>
            <a:r>
              <a:rPr lang="en-US" sz="2400" dirty="0" smtClean="0"/>
              <a:t>After weaning, 16 </a:t>
            </a:r>
            <a:r>
              <a:rPr lang="en-US" sz="2400" dirty="0"/>
              <a:t>lambs </a:t>
            </a:r>
            <a:r>
              <a:rPr lang="en-US" sz="2400" dirty="0" smtClean="0"/>
              <a:t>grazed </a:t>
            </a:r>
            <a:r>
              <a:rPr lang="en-US" sz="2400" dirty="0"/>
              <a:t>on conventional pastures</a:t>
            </a:r>
          </a:p>
          <a:p>
            <a:r>
              <a:rPr lang="en-US" sz="2400" dirty="0"/>
              <a:t>Half </a:t>
            </a:r>
            <a:r>
              <a:rPr lang="en-US" sz="2400" dirty="0" smtClean="0"/>
              <a:t>the </a:t>
            </a:r>
            <a:r>
              <a:rPr lang="en-US" sz="2400" dirty="0"/>
              <a:t>lambs received 1 gram of COWP 2 weeks prior to weaning</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8137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brightnessContrast bright="20000" contrast="20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7214" y="0"/>
            <a:ext cx="9144000" cy="6858000"/>
          </a:xfrm>
          <a:prstGeom prst="rect">
            <a:avLst/>
          </a:prstGeom>
        </p:spPr>
      </p:pic>
      <p:sp>
        <p:nvSpPr>
          <p:cNvPr id="4" name="TextBox 3"/>
          <p:cNvSpPr txBox="1"/>
          <p:nvPr/>
        </p:nvSpPr>
        <p:spPr>
          <a:xfrm>
            <a:off x="3848100" y="5443"/>
            <a:ext cx="5257800" cy="1323439"/>
          </a:xfrm>
          <a:prstGeom prst="rect">
            <a:avLst/>
          </a:prstGeom>
          <a:solidFill>
            <a:srgbClr val="00B050"/>
          </a:solidFill>
        </p:spPr>
        <p:txBody>
          <a:bodyPr wrap="square" rtlCol="0">
            <a:spAutoFit/>
          </a:bodyPr>
          <a:lstStyle/>
          <a:p>
            <a:r>
              <a:rPr lang="en-US" sz="2000" dirty="0">
                <a:solidFill>
                  <a:schemeClr val="bg1"/>
                </a:solidFill>
              </a:rPr>
              <a:t>8 lambs were tracked in a Control group </a:t>
            </a:r>
            <a:r>
              <a:rPr lang="en-US" sz="2000" dirty="0" smtClean="0">
                <a:solidFill>
                  <a:schemeClr val="bg1"/>
                </a:solidFill>
              </a:rPr>
              <a:t>fed 2</a:t>
            </a:r>
            <a:r>
              <a:rPr lang="en-US" sz="2000" baseline="30000" dirty="0" smtClean="0">
                <a:solidFill>
                  <a:schemeClr val="bg1"/>
                </a:solidFill>
              </a:rPr>
              <a:t>nd</a:t>
            </a:r>
            <a:r>
              <a:rPr lang="en-US" sz="2000" dirty="0" smtClean="0">
                <a:solidFill>
                  <a:schemeClr val="bg1"/>
                </a:solidFill>
              </a:rPr>
              <a:t> cut hay ( 12% CP) </a:t>
            </a:r>
            <a:r>
              <a:rPr lang="en-US" sz="2000" dirty="0">
                <a:solidFill>
                  <a:schemeClr val="bg1"/>
                </a:solidFill>
              </a:rPr>
              <a:t>and grain </a:t>
            </a:r>
            <a:r>
              <a:rPr lang="en-US" sz="2000" dirty="0" smtClean="0">
                <a:solidFill>
                  <a:schemeClr val="bg1"/>
                </a:solidFill>
              </a:rPr>
              <a:t>(16% CP).</a:t>
            </a:r>
            <a:r>
              <a:rPr lang="en-US" sz="2000" dirty="0">
                <a:solidFill>
                  <a:schemeClr val="bg1"/>
                </a:solidFill>
              </a:rPr>
              <a:t/>
            </a:r>
            <a:br>
              <a:rPr lang="en-US" sz="2000" dirty="0">
                <a:solidFill>
                  <a:schemeClr val="bg1"/>
                </a:solidFill>
              </a:rPr>
            </a:br>
            <a:r>
              <a:rPr lang="en-US" sz="2000" dirty="0">
                <a:solidFill>
                  <a:schemeClr val="bg1"/>
                </a:solidFill>
              </a:rPr>
              <a:t>Each lamb received 1 gram COWP 2 weeks prior to weaning</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2898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0000"/>
          <a:stretch/>
        </p:blipFill>
        <p:spPr>
          <a:xfrm>
            <a:off x="228600" y="1219200"/>
            <a:ext cx="5143500" cy="5486400"/>
          </a:xfrm>
          <a:prstGeom prst="rect">
            <a:avLst/>
          </a:prstGeom>
          <a:ln w="63500" cap="sq">
            <a:solidFill>
              <a:srgbClr val="C00000"/>
            </a:solidFill>
            <a:miter lim="800000"/>
          </a:ln>
          <a:effectLst>
            <a:outerShdw blurRad="57150" dist="50800" dir="2700000" algn="tl" rotWithShape="0">
              <a:srgbClr val="000000">
                <a:alpha val="40000"/>
              </a:srgbClr>
            </a:outerShdw>
          </a:effectLst>
        </p:spPr>
      </p:pic>
      <p:pic>
        <p:nvPicPr>
          <p:cNvPr id="3" name="Picture 2"/>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454400" y="0"/>
            <a:ext cx="5689600" cy="4267200"/>
          </a:xfrm>
          <a:prstGeom prst="rect">
            <a:avLst/>
          </a:prstGeom>
          <a:ln w="63500" cap="sq">
            <a:solidFill>
              <a:srgbClr val="C00000"/>
            </a:solidFill>
            <a:miter lim="800000"/>
          </a:ln>
          <a:effectLst>
            <a:outerShdw blurRad="57150" dist="50800" dir="2700000" algn="tl" rotWithShape="0">
              <a:srgbClr val="000000">
                <a:alpha val="40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0842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724400" y="762000"/>
            <a:ext cx="4038600" cy="5638800"/>
          </a:xfrm>
        </p:spPr>
        <p:txBody>
          <a:bodyPr>
            <a:normAutofit/>
          </a:bodyPr>
          <a:lstStyle/>
          <a:p>
            <a:r>
              <a:rPr lang="en-US" b="1" dirty="0"/>
              <a:t>On June 8</a:t>
            </a:r>
            <a:r>
              <a:rPr lang="en-US" b="1" baseline="30000" dirty="0"/>
              <a:t>th</a:t>
            </a:r>
            <a:r>
              <a:rPr lang="en-US" b="1" dirty="0"/>
              <a:t>, total BFT dry matter in biomass averaged about 27.5%.  </a:t>
            </a:r>
            <a:r>
              <a:rPr lang="en-US" b="1" dirty="0" smtClean="0"/>
              <a:t/>
            </a:r>
            <a:br>
              <a:rPr lang="en-US" b="1" dirty="0" smtClean="0"/>
            </a:br>
            <a:r>
              <a:rPr lang="en-US" b="1" dirty="0" smtClean="0"/>
              <a:t/>
            </a:r>
            <a:br>
              <a:rPr lang="en-US" b="1" dirty="0" smtClean="0"/>
            </a:br>
            <a:r>
              <a:rPr lang="en-US" b="1" dirty="0" smtClean="0"/>
              <a:t>However</a:t>
            </a:r>
            <a:r>
              <a:rPr lang="en-US" b="1" dirty="0"/>
              <a:t>, during the grazing trial </a:t>
            </a:r>
            <a:r>
              <a:rPr lang="en-US" b="1" dirty="0" smtClean="0"/>
              <a:t>(`July 25</a:t>
            </a:r>
            <a:r>
              <a:rPr lang="en-US" b="1" baseline="30000" dirty="0" smtClean="0"/>
              <a:t>th</a:t>
            </a:r>
            <a:r>
              <a:rPr lang="en-US" b="1" dirty="0" smtClean="0"/>
              <a:t> to Sept 16</a:t>
            </a:r>
            <a:r>
              <a:rPr lang="en-US" b="1" baseline="30000" dirty="0" smtClean="0"/>
              <a:t>th</a:t>
            </a:r>
            <a:r>
              <a:rPr lang="en-US" b="1" dirty="0" smtClean="0"/>
              <a:t> ) the </a:t>
            </a:r>
            <a:r>
              <a:rPr lang="en-US" b="1" dirty="0"/>
              <a:t>percentage of </a:t>
            </a:r>
            <a:r>
              <a:rPr lang="en-US" b="1" dirty="0" smtClean="0"/>
              <a:t>BFT in the biomass </a:t>
            </a:r>
            <a:r>
              <a:rPr lang="en-US" b="1" dirty="0"/>
              <a:t>dry matter </a:t>
            </a:r>
            <a:r>
              <a:rPr lang="en-US" b="1" dirty="0" smtClean="0"/>
              <a:t>ranged </a:t>
            </a:r>
            <a:r>
              <a:rPr lang="en-US" b="1" dirty="0"/>
              <a:t>from </a:t>
            </a:r>
            <a:r>
              <a:rPr lang="en-US" b="1" dirty="0" smtClean="0"/>
              <a:t>~ </a:t>
            </a:r>
            <a:r>
              <a:rPr lang="en-US" b="1" dirty="0"/>
              <a:t>42.8% to 57.5%.</a:t>
            </a:r>
            <a:endParaRPr lang="en-US" dirty="0"/>
          </a:p>
          <a:p>
            <a:endParaRPr lang="en-US" dirty="0"/>
          </a:p>
        </p:txBody>
      </p:sp>
      <p:pic>
        <p:nvPicPr>
          <p:cNvPr id="6" name="Content Placeholder 5"/>
          <p:cNvPicPr>
            <a:picLocks noGrp="1" noChangeAspect="1"/>
          </p:cNvPicPr>
          <p:nvPr>
            <p:ph sz="half" idx="1"/>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14"/>
          <a:stretch/>
        </p:blipFill>
        <p:spPr>
          <a:xfrm rot="5400000">
            <a:off x="-1095213" y="1114587"/>
            <a:ext cx="6858000" cy="462882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8092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3" name="TextBox 2"/>
          <p:cNvSpPr txBox="1"/>
          <p:nvPr/>
        </p:nvSpPr>
        <p:spPr>
          <a:xfrm>
            <a:off x="133316" y="5867400"/>
            <a:ext cx="8877367" cy="830997"/>
          </a:xfrm>
          <a:prstGeom prst="rect">
            <a:avLst/>
          </a:prstGeom>
          <a:solidFill>
            <a:srgbClr val="0070C0"/>
          </a:solidFill>
        </p:spPr>
        <p:txBody>
          <a:bodyPr wrap="none" rtlCol="0">
            <a:spAutoFit/>
          </a:bodyPr>
          <a:lstStyle/>
          <a:p>
            <a:r>
              <a:rPr lang="en-US" sz="2400" b="1" dirty="0" smtClean="0">
                <a:solidFill>
                  <a:schemeClr val="bg1"/>
                </a:solidFill>
              </a:rPr>
              <a:t>Both the BFT Pasture and Conventional Pasture had not been grazed</a:t>
            </a:r>
            <a:br>
              <a:rPr lang="en-US" sz="2400" b="1" dirty="0" smtClean="0">
                <a:solidFill>
                  <a:schemeClr val="bg1"/>
                </a:solidFill>
              </a:rPr>
            </a:br>
            <a:r>
              <a:rPr lang="en-US" sz="2400" b="1" dirty="0" smtClean="0">
                <a:solidFill>
                  <a:schemeClr val="bg1"/>
                </a:solidFill>
              </a:rPr>
              <a:t> yet that year and were pretty mature.</a:t>
            </a:r>
            <a:endParaRPr lang="en-US" sz="2400" b="1"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7785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962400" y="609600"/>
            <a:ext cx="5486400" cy="5324535"/>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Lambs were weighed</a:t>
            </a:r>
            <a:br>
              <a:rPr lang="en-US" sz="3200" dirty="0" smtClean="0"/>
            </a:br>
            <a:endParaRPr lang="en-US" sz="3200" dirty="0" smtClean="0"/>
          </a:p>
          <a:p>
            <a:pPr marL="800100" lvl="1" indent="-342900">
              <a:buFont typeface="Arial" panose="020B0604020202020204" pitchFamily="34" charset="0"/>
              <a:buChar char="•"/>
            </a:pPr>
            <a:r>
              <a:rPr lang="en-US" sz="3200" dirty="0" smtClean="0"/>
              <a:t>2 weeks pre-weaning </a:t>
            </a:r>
            <a:br>
              <a:rPr lang="en-US" sz="3200" dirty="0" smtClean="0"/>
            </a:br>
            <a:r>
              <a:rPr lang="en-US" sz="3200" dirty="0" smtClean="0"/>
              <a:t>(start of the COWP study)</a:t>
            </a:r>
            <a:br>
              <a:rPr lang="en-US" sz="3200" dirty="0" smtClean="0"/>
            </a:br>
            <a:endParaRPr lang="en-US" sz="3200" dirty="0" smtClean="0"/>
          </a:p>
          <a:p>
            <a:pPr marL="800100" lvl="1" indent="-342900">
              <a:buFont typeface="Arial" panose="020B0604020202020204" pitchFamily="34" charset="0"/>
              <a:buChar char="•"/>
            </a:pPr>
            <a:r>
              <a:rPr lang="en-US" sz="3200" dirty="0" smtClean="0"/>
              <a:t>At weaning </a:t>
            </a:r>
            <a:br>
              <a:rPr lang="en-US" sz="3200" dirty="0" smtClean="0"/>
            </a:br>
            <a:r>
              <a:rPr lang="en-US" sz="3200" dirty="0" smtClean="0"/>
              <a:t>(start of the grazing trial)</a:t>
            </a:r>
            <a:br>
              <a:rPr lang="en-US" sz="3200" dirty="0" smtClean="0"/>
            </a:br>
            <a:endParaRPr lang="en-US" sz="3200" dirty="0" smtClean="0"/>
          </a:p>
          <a:p>
            <a:pPr marL="800100" lvl="1" indent="-342900">
              <a:buFont typeface="Arial" panose="020B0604020202020204" pitchFamily="34" charset="0"/>
              <a:buChar char="•"/>
            </a:pPr>
            <a:r>
              <a:rPr lang="en-US" sz="3200" dirty="0" smtClean="0"/>
              <a:t>8 wks. post weaning </a:t>
            </a:r>
            <a:br>
              <a:rPr lang="en-US" sz="3200" dirty="0" smtClean="0"/>
            </a:br>
            <a:r>
              <a:rPr lang="en-US" sz="3200" dirty="0" smtClean="0"/>
              <a:t>(end of the grazing trial)</a:t>
            </a:r>
          </a:p>
          <a:p>
            <a:pPr algn="ctr"/>
            <a:endParaRPr lang="en-US" sz="2000" dirty="0" smtClean="0"/>
          </a:p>
        </p:txBody>
      </p:sp>
      <p:pic>
        <p:nvPicPr>
          <p:cNvPr id="4" name="Picture 3"/>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5400000">
            <a:off x="-1453233" y="1594767"/>
            <a:ext cx="6736938" cy="378952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9880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18197"/>
            <a:ext cx="9144000" cy="1143000"/>
          </a:xfrm>
        </p:spPr>
        <p:txBody>
          <a:bodyPr>
            <a:normAutofit fontScale="90000"/>
          </a:bodyPr>
          <a:lstStyle/>
          <a:p>
            <a:pPr algn="l"/>
            <a:r>
              <a:rPr lang="en-US" dirty="0" smtClean="0"/>
              <a:t>Lambs were FAMACHA scored every 2 wks. </a:t>
            </a:r>
            <a:endParaRPr lang="en-US" dirty="0"/>
          </a:p>
        </p:txBody>
      </p:sp>
      <p:sp>
        <p:nvSpPr>
          <p:cNvPr id="5" name="Content Placeholder 4"/>
          <p:cNvSpPr>
            <a:spLocks noGrp="1"/>
          </p:cNvSpPr>
          <p:nvPr>
            <p:ph idx="1"/>
          </p:nvPr>
        </p:nvSpPr>
        <p:spPr>
          <a:xfrm>
            <a:off x="0" y="1295400"/>
            <a:ext cx="9067800" cy="5410200"/>
          </a:xfrm>
        </p:spPr>
        <p:txBody>
          <a:bodyPr>
            <a:normAutofit/>
          </a:bodyPr>
          <a:lstStyle/>
          <a:p>
            <a:r>
              <a:rPr lang="en-US" dirty="0"/>
              <a:t>FAMACHA is a method of assessing </a:t>
            </a:r>
            <a:r>
              <a:rPr lang="en-US" dirty="0" smtClean="0"/>
              <a:t>anemia by </a:t>
            </a:r>
            <a:r>
              <a:rPr lang="en-US" dirty="0"/>
              <a:t>comparing the color of the inside of </a:t>
            </a:r>
            <a:r>
              <a:rPr lang="en-US" dirty="0" smtClean="0"/>
              <a:t>the eyelid </a:t>
            </a:r>
            <a:r>
              <a:rPr lang="en-US" dirty="0"/>
              <a:t>to a chart:</a:t>
            </a:r>
          </a:p>
          <a:p>
            <a:pPr marL="857250" lvl="1" indent="-457200">
              <a:buFont typeface="+mj-lt"/>
              <a:buAutoNum type="arabicPeriod"/>
            </a:pPr>
            <a:r>
              <a:rPr lang="en-US" sz="3200" dirty="0"/>
              <a:t>Excellent</a:t>
            </a:r>
          </a:p>
          <a:p>
            <a:pPr marL="857250" lvl="1" indent="-457200">
              <a:buFont typeface="+mj-lt"/>
              <a:buAutoNum type="arabicPeriod"/>
            </a:pPr>
            <a:r>
              <a:rPr lang="en-US" sz="3200" dirty="0"/>
              <a:t>Good</a:t>
            </a:r>
          </a:p>
          <a:p>
            <a:pPr marL="857250" lvl="1" indent="-457200">
              <a:buFont typeface="+mj-lt"/>
              <a:buAutoNum type="arabicPeriod"/>
            </a:pPr>
            <a:r>
              <a:rPr lang="en-US" sz="3200" dirty="0"/>
              <a:t>OK</a:t>
            </a:r>
          </a:p>
          <a:p>
            <a:pPr marL="857250" lvl="1" indent="-457200">
              <a:buFont typeface="+mj-lt"/>
              <a:buAutoNum type="arabicPeriod"/>
            </a:pPr>
            <a:r>
              <a:rPr lang="en-US" sz="3200" dirty="0"/>
              <a:t>Anemic</a:t>
            </a:r>
          </a:p>
          <a:p>
            <a:pPr marL="857250" lvl="1" indent="-457200">
              <a:buFont typeface="+mj-lt"/>
              <a:buAutoNum type="arabicPeriod"/>
            </a:pPr>
            <a:r>
              <a:rPr lang="en-US" sz="3200" dirty="0"/>
              <a:t>Very </a:t>
            </a:r>
            <a:r>
              <a:rPr lang="en-US" sz="3200" dirty="0" smtClean="0"/>
              <a:t>anemic</a:t>
            </a:r>
            <a:endParaRPr lang="en-US" sz="3200" dirty="0"/>
          </a:p>
        </p:txBody>
      </p:sp>
      <p:pic>
        <p:nvPicPr>
          <p:cNvPr id="7" name="Picture 6"/>
          <p:cNvPicPr>
            <a:picLocks noChangeAspect="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38" b="-25"/>
          <a:stretch/>
        </p:blipFill>
        <p:spPr>
          <a:xfrm rot="5400000">
            <a:off x="3890838" y="1824162"/>
            <a:ext cx="4181722" cy="5715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4552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3" name="TextBox 2"/>
          <p:cNvSpPr txBox="1"/>
          <p:nvPr/>
        </p:nvSpPr>
        <p:spPr>
          <a:xfrm>
            <a:off x="93789" y="5486400"/>
            <a:ext cx="9074023" cy="1200329"/>
          </a:xfrm>
          <a:prstGeom prst="rect">
            <a:avLst/>
          </a:prstGeom>
          <a:solidFill>
            <a:srgbClr val="4A8D2F"/>
          </a:solidFill>
        </p:spPr>
        <p:txBody>
          <a:bodyPr wrap="none" rtlCol="0">
            <a:spAutoFit/>
          </a:bodyPr>
          <a:lstStyle/>
          <a:p>
            <a:pPr marL="0" lvl="1"/>
            <a:r>
              <a:rPr lang="en-US" sz="2400" b="1" dirty="0" smtClean="0">
                <a:solidFill>
                  <a:schemeClr val="bg1"/>
                </a:solidFill>
              </a:rPr>
              <a:t>Fecal samples were collected very 2 weeks.</a:t>
            </a:r>
            <a:br>
              <a:rPr lang="en-US" sz="2400" b="1" dirty="0" smtClean="0">
                <a:solidFill>
                  <a:schemeClr val="bg1"/>
                </a:solidFill>
              </a:rPr>
            </a:br>
            <a:r>
              <a:rPr lang="en-US" sz="2400" b="1" dirty="0" smtClean="0">
                <a:solidFill>
                  <a:schemeClr val="bg1"/>
                </a:solidFill>
              </a:rPr>
              <a:t>Strongyle </a:t>
            </a:r>
            <a:r>
              <a:rPr lang="en-US" sz="2400" b="1" dirty="0">
                <a:solidFill>
                  <a:schemeClr val="bg1"/>
                </a:solidFill>
              </a:rPr>
              <a:t>and Haemonchus (Barber pole worm, a subset of Strongyle</a:t>
            </a:r>
            <a:r>
              <a:rPr lang="en-US" sz="2400" b="1" dirty="0" smtClean="0">
                <a:solidFill>
                  <a:schemeClr val="bg1"/>
                </a:solidFill>
              </a:rPr>
              <a:t>)</a:t>
            </a:r>
            <a:br>
              <a:rPr lang="en-US" sz="2400" b="1" dirty="0" smtClean="0">
                <a:solidFill>
                  <a:schemeClr val="bg1"/>
                </a:solidFill>
              </a:rPr>
            </a:br>
            <a:r>
              <a:rPr lang="en-US" sz="2400" b="1" dirty="0" smtClean="0">
                <a:solidFill>
                  <a:schemeClr val="bg1"/>
                </a:solidFill>
              </a:rPr>
              <a:t>eggs  </a:t>
            </a:r>
            <a:r>
              <a:rPr lang="en-US" sz="2400" b="1" dirty="0">
                <a:solidFill>
                  <a:schemeClr val="bg1"/>
                </a:solidFill>
              </a:rPr>
              <a:t>were counted in feces in Bowman </a:t>
            </a:r>
            <a:r>
              <a:rPr lang="en-US" sz="2400" b="1" dirty="0" smtClean="0">
                <a:solidFill>
                  <a:schemeClr val="bg1"/>
                </a:solidFill>
              </a:rPr>
              <a:t>lab</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8978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601808" y="1828800"/>
            <a:ext cx="8077200" cy="5029200"/>
          </a:xfrm>
          <a:prstGeom prst="rect">
            <a:avLst/>
          </a:prstGeom>
        </p:spPr>
      </p:pic>
      <p:sp>
        <p:nvSpPr>
          <p:cNvPr id="4" name="Title 3"/>
          <p:cNvSpPr>
            <a:spLocks noGrp="1"/>
          </p:cNvSpPr>
          <p:nvPr>
            <p:ph type="title"/>
          </p:nvPr>
        </p:nvSpPr>
        <p:spPr>
          <a:xfrm>
            <a:off x="144608" y="335280"/>
            <a:ext cx="8991600" cy="1143000"/>
          </a:xfrm>
        </p:spPr>
        <p:txBody>
          <a:bodyPr>
            <a:noAutofit/>
          </a:bodyPr>
          <a:lstStyle/>
          <a:p>
            <a:pPr algn="l"/>
            <a:r>
              <a:rPr lang="en-US" sz="2400" dirty="0" smtClean="0"/>
              <a:t>During the grazing trial, the lambs on conventional pasture w/o COWP averaged the highest FAMACHA scores </a:t>
            </a:r>
            <a:br>
              <a:rPr lang="en-US" sz="2400" dirty="0" smtClean="0"/>
            </a:br>
            <a:r>
              <a:rPr lang="en-US" sz="2400" dirty="0" smtClean="0"/>
              <a:t>(lower is good)</a:t>
            </a:r>
            <a:br>
              <a:rPr lang="en-US" sz="2400" dirty="0" smtClean="0"/>
            </a:br>
            <a:r>
              <a:rPr lang="en-US" sz="2400" dirty="0" smtClean="0"/>
              <a:t/>
            </a:r>
            <a:br>
              <a:rPr lang="en-US" sz="2400" dirty="0" smtClean="0"/>
            </a:br>
            <a:r>
              <a:rPr lang="en-US" sz="2400" dirty="0" smtClean="0"/>
              <a:t>Figure1. FAMACHA Scores by Treatment</a:t>
            </a:r>
            <a:endParaRPr lang="en-US" sz="2400" dirty="0"/>
          </a:p>
        </p:txBody>
      </p:sp>
      <p:sp>
        <p:nvSpPr>
          <p:cNvPr id="2" name="TextBox 1"/>
          <p:cNvSpPr txBox="1"/>
          <p:nvPr/>
        </p:nvSpPr>
        <p:spPr>
          <a:xfrm>
            <a:off x="6807609" y="1981200"/>
            <a:ext cx="1912511" cy="923330"/>
          </a:xfrm>
          <a:prstGeom prst="rect">
            <a:avLst/>
          </a:prstGeom>
          <a:noFill/>
        </p:spPr>
        <p:txBody>
          <a:bodyPr wrap="none" rtlCol="0">
            <a:spAutoFit/>
          </a:bodyPr>
          <a:lstStyle/>
          <a:p>
            <a:r>
              <a:rPr lang="en-US" dirty="0" smtClean="0"/>
              <a:t>4 lambs had to be </a:t>
            </a:r>
            <a:br>
              <a:rPr lang="en-US" dirty="0" smtClean="0"/>
            </a:br>
            <a:r>
              <a:rPr lang="en-US" dirty="0" smtClean="0"/>
              <a:t>dewormed and no</a:t>
            </a:r>
          </a:p>
          <a:p>
            <a:r>
              <a:rPr lang="en-US" dirty="0" smtClean="0"/>
              <a:t> longer included</a:t>
            </a:r>
            <a:endParaRPr lang="en-US" dirty="0"/>
          </a:p>
        </p:txBody>
      </p:sp>
      <p:cxnSp>
        <p:nvCxnSpPr>
          <p:cNvPr id="6" name="Straight Arrow Connector 5"/>
          <p:cNvCxnSpPr/>
          <p:nvPr/>
        </p:nvCxnSpPr>
        <p:spPr>
          <a:xfrm flipH="1">
            <a:off x="7924800" y="2904530"/>
            <a:ext cx="76200" cy="905470"/>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9961" y="5257800"/>
            <a:ext cx="2563138" cy="923330"/>
          </a:xfrm>
          <a:prstGeom prst="rect">
            <a:avLst/>
          </a:prstGeom>
          <a:noFill/>
        </p:spPr>
        <p:txBody>
          <a:bodyPr wrap="none" rtlCol="0">
            <a:spAutoFit/>
          </a:bodyPr>
          <a:lstStyle/>
          <a:p>
            <a:r>
              <a:rPr lang="en-US" dirty="0" smtClean="0"/>
              <a:t>2 lambs had to be </a:t>
            </a:r>
            <a:br>
              <a:rPr lang="en-US" dirty="0" smtClean="0"/>
            </a:br>
            <a:r>
              <a:rPr lang="en-US" dirty="0" smtClean="0"/>
              <a:t>dewormed and no longer</a:t>
            </a:r>
            <a:br>
              <a:rPr lang="en-US" dirty="0" smtClean="0"/>
            </a:br>
            <a:r>
              <a:rPr lang="en-US" dirty="0" smtClean="0"/>
              <a:t>included</a:t>
            </a:r>
            <a:endParaRPr lang="en-US" dirty="0"/>
          </a:p>
        </p:txBody>
      </p:sp>
      <p:cxnSp>
        <p:nvCxnSpPr>
          <p:cNvPr id="10" name="Straight Arrow Connector 9"/>
          <p:cNvCxnSpPr/>
          <p:nvPr/>
        </p:nvCxnSpPr>
        <p:spPr>
          <a:xfrm flipV="1">
            <a:off x="6807609" y="4800600"/>
            <a:ext cx="964791" cy="45720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447800" y="2945368"/>
            <a:ext cx="1354666" cy="369332"/>
          </a:xfrm>
          <a:prstGeom prst="rect">
            <a:avLst/>
          </a:prstGeom>
        </p:spPr>
        <p:txBody>
          <a:bodyPr wrap="none">
            <a:spAutoFit/>
          </a:bodyPr>
          <a:lstStyle/>
          <a:p>
            <a:r>
              <a:rPr lang="en-US" b="1" dirty="0"/>
              <a:t>COWP given</a:t>
            </a:r>
          </a:p>
        </p:txBody>
      </p:sp>
      <p:cxnSp>
        <p:nvCxnSpPr>
          <p:cNvPr id="9" name="Straight Arrow Connector 8"/>
          <p:cNvCxnSpPr/>
          <p:nvPr/>
        </p:nvCxnSpPr>
        <p:spPr>
          <a:xfrm>
            <a:off x="1905000" y="3287320"/>
            <a:ext cx="92789" cy="6857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
          <p:cNvSpPr txBox="1"/>
          <p:nvPr/>
        </p:nvSpPr>
        <p:spPr>
          <a:xfrm>
            <a:off x="2317683" y="4648214"/>
            <a:ext cx="914392" cy="3809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b="1" dirty="0"/>
          </a:p>
        </p:txBody>
      </p:sp>
      <p:sp>
        <p:nvSpPr>
          <p:cNvPr id="12" name="TextBox 1"/>
          <p:cNvSpPr txBox="1"/>
          <p:nvPr/>
        </p:nvSpPr>
        <p:spPr>
          <a:xfrm>
            <a:off x="4114804" y="3238507"/>
            <a:ext cx="914392" cy="3809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b="1" dirty="0"/>
          </a:p>
        </p:txBody>
      </p:sp>
      <p:sp>
        <p:nvSpPr>
          <p:cNvPr id="13" name="TextBox 1"/>
          <p:cNvSpPr txBox="1"/>
          <p:nvPr/>
        </p:nvSpPr>
        <p:spPr>
          <a:xfrm>
            <a:off x="4267204" y="3390907"/>
            <a:ext cx="914392" cy="3809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600" b="1" dirty="0"/>
          </a:p>
        </p:txBody>
      </p:sp>
      <p:sp>
        <p:nvSpPr>
          <p:cNvPr id="7" name="TextBox 6"/>
          <p:cNvSpPr txBox="1"/>
          <p:nvPr/>
        </p:nvSpPr>
        <p:spPr>
          <a:xfrm>
            <a:off x="2411177" y="4800600"/>
            <a:ext cx="1664495" cy="369332"/>
          </a:xfrm>
          <a:prstGeom prst="rect">
            <a:avLst/>
          </a:prstGeom>
          <a:noFill/>
        </p:spPr>
        <p:txBody>
          <a:bodyPr wrap="none" rtlCol="0">
            <a:spAutoFit/>
          </a:bodyPr>
          <a:lstStyle/>
          <a:p>
            <a:r>
              <a:rPr lang="en-US" b="1" dirty="0" smtClean="0"/>
              <a:t>Lambs weaned </a:t>
            </a:r>
            <a:endParaRPr lang="en-US" b="1" dirty="0"/>
          </a:p>
        </p:txBody>
      </p:sp>
      <p:cxnSp>
        <p:nvCxnSpPr>
          <p:cNvPr id="14" name="Straight Arrow Connector 13"/>
          <p:cNvCxnSpPr/>
          <p:nvPr/>
        </p:nvCxnSpPr>
        <p:spPr>
          <a:xfrm flipV="1">
            <a:off x="3048000" y="4023490"/>
            <a:ext cx="19848" cy="8152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7494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4260" y="381000"/>
            <a:ext cx="8229600" cy="1401762"/>
          </a:xfrm>
        </p:spPr>
        <p:txBody>
          <a:bodyPr>
            <a:noAutofit/>
          </a:bodyPr>
          <a:lstStyle/>
          <a:p>
            <a:r>
              <a:rPr lang="en-US" sz="3200" b="1" dirty="0"/>
              <a:t>St. Lawrence County Extension Learning Farm</a:t>
            </a:r>
            <a:br>
              <a:rPr lang="en-US" sz="3200" b="1" dirty="0"/>
            </a:br>
            <a:r>
              <a:rPr lang="en-US" sz="3200" b="1" dirty="0" smtClean="0"/>
              <a:t>Canton</a:t>
            </a:r>
            <a:r>
              <a:rPr lang="en-US" sz="3200" b="1" dirty="0"/>
              <a:t>, </a:t>
            </a:r>
            <a:r>
              <a:rPr lang="en-US" sz="3200" b="1" dirty="0" smtClean="0"/>
              <a:t>NY</a:t>
            </a:r>
            <a:endParaRPr lang="en-US" sz="3200" b="1" dirty="0"/>
          </a:p>
        </p:txBody>
      </p:sp>
      <p:sp>
        <p:nvSpPr>
          <p:cNvPr id="3" name="Content Placeholder 2"/>
          <p:cNvSpPr>
            <a:spLocks noGrp="1"/>
          </p:cNvSpPr>
          <p:nvPr>
            <p:ph idx="1"/>
          </p:nvPr>
        </p:nvSpPr>
        <p:spPr>
          <a:xfrm>
            <a:off x="457200" y="2209800"/>
            <a:ext cx="8229600" cy="4495800"/>
          </a:xfrm>
        </p:spPr>
        <p:txBody>
          <a:bodyPr>
            <a:normAutofit fontScale="92500"/>
          </a:bodyPr>
          <a:lstStyle/>
          <a:p>
            <a:r>
              <a:rPr lang="en-US" b="1" dirty="0" smtClean="0">
                <a:solidFill>
                  <a:srgbClr val="4A8D2F"/>
                </a:solidFill>
              </a:rPr>
              <a:t>Compared grazing a 3 acre field of </a:t>
            </a:r>
            <a:r>
              <a:rPr lang="en-US" b="1" dirty="0" err="1" smtClean="0">
                <a:solidFill>
                  <a:srgbClr val="4A8D2F"/>
                </a:solidFill>
              </a:rPr>
              <a:t>Pardee</a:t>
            </a:r>
            <a:r>
              <a:rPr lang="en-US" b="1" dirty="0" smtClean="0">
                <a:solidFill>
                  <a:srgbClr val="4A8D2F"/>
                </a:solidFill>
              </a:rPr>
              <a:t> Birdsfoot Trefoil (planted in Spring 2014) </a:t>
            </a:r>
          </a:p>
          <a:p>
            <a:r>
              <a:rPr lang="en-US" b="1" dirty="0" smtClean="0">
                <a:solidFill>
                  <a:srgbClr val="4A8D2F"/>
                </a:solidFill>
              </a:rPr>
              <a:t>To grazing a conventional pasture (renovated in 2014)</a:t>
            </a:r>
          </a:p>
          <a:p>
            <a:pPr lvl="1"/>
            <a:r>
              <a:rPr lang="en-US" b="1" dirty="0" smtClean="0">
                <a:solidFill>
                  <a:srgbClr val="4A8D2F"/>
                </a:solidFill>
              </a:rPr>
              <a:t>Worm counts</a:t>
            </a:r>
          </a:p>
          <a:p>
            <a:pPr lvl="1"/>
            <a:r>
              <a:rPr lang="en-US" b="1" dirty="0" smtClean="0">
                <a:solidFill>
                  <a:srgbClr val="4A8D2F"/>
                </a:solidFill>
              </a:rPr>
              <a:t>FAMACHA Scores</a:t>
            </a:r>
          </a:p>
          <a:p>
            <a:pPr lvl="1"/>
            <a:r>
              <a:rPr lang="en-US" b="1" dirty="0" smtClean="0">
                <a:solidFill>
                  <a:srgbClr val="4A8D2F"/>
                </a:solidFill>
              </a:rPr>
              <a:t>Weight gain</a:t>
            </a:r>
          </a:p>
          <a:p>
            <a:r>
              <a:rPr lang="en-US" b="1" dirty="0" smtClean="0">
                <a:solidFill>
                  <a:srgbClr val="4A8D2F"/>
                </a:solidFill>
              </a:rPr>
              <a:t>Also compared effect of administering 1 gram of COWP 2 weeks pre-weaning to giving no COWP</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3806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Chart 1" descr="image00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 y="1828800"/>
            <a:ext cx="9162235" cy="506498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itle 1"/>
          <p:cNvSpPr>
            <a:spLocks noGrp="1"/>
          </p:cNvSpPr>
          <p:nvPr>
            <p:ph type="title"/>
          </p:nvPr>
        </p:nvSpPr>
        <p:spPr>
          <a:xfrm>
            <a:off x="0" y="381000"/>
            <a:ext cx="9144000" cy="1143000"/>
          </a:xfrm>
        </p:spPr>
        <p:txBody>
          <a:bodyPr>
            <a:noAutofit/>
          </a:bodyPr>
          <a:lstStyle/>
          <a:p>
            <a:pPr algn="l"/>
            <a:r>
              <a:rPr lang="en-US" sz="2400" dirty="0"/>
              <a:t>Treatments that got COWP appeared to have lower worm egg counts throughout the study. We were excited by the dip in worm egg counts for the two BFT groups at 6 wks. although it was temporary</a:t>
            </a:r>
            <a:r>
              <a:rPr lang="en-US" sz="2400" dirty="0" smtClean="0"/>
              <a:t>.</a:t>
            </a:r>
            <a:br>
              <a:rPr lang="en-US" sz="2400" dirty="0" smtClean="0"/>
            </a:br>
            <a:r>
              <a:rPr lang="en-US" sz="2400" dirty="0" smtClean="0"/>
              <a:t/>
            </a:r>
            <a:br>
              <a:rPr lang="en-US" sz="2400" dirty="0" smtClean="0"/>
            </a:br>
            <a:r>
              <a:rPr lang="en-US" sz="2400" dirty="0" smtClean="0"/>
              <a:t>Figure 2. Roundworm Egg Count by Treatment</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597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74638"/>
            <a:ext cx="8915400" cy="1143000"/>
          </a:xfrm>
        </p:spPr>
        <p:txBody>
          <a:bodyPr>
            <a:noAutofit/>
          </a:bodyPr>
          <a:lstStyle/>
          <a:p>
            <a:pPr algn="l"/>
            <a:r>
              <a:rPr lang="en-US" sz="2400" dirty="0" smtClean="0"/>
              <a:t>This chart shows that the changes in roundworm egg counts observed in previous slide can be attributed primarily to changes in the barber pole worm egg population</a:t>
            </a:r>
            <a:endParaRPr lang="en-US" sz="2400" dirty="0"/>
          </a:p>
        </p:txBody>
      </p:sp>
      <p:graphicFrame>
        <p:nvGraphicFramePr>
          <p:cNvPr id="4" name="Chart 3"/>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4318333"/>
              </p:ext>
            </p:extLst>
          </p:nvPr>
        </p:nvGraphicFramePr>
        <p:xfrm>
          <a:off x="228600" y="1417638"/>
          <a:ext cx="8742529" cy="54085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4651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0" y="31845"/>
            <a:ext cx="9144000" cy="1143000"/>
          </a:xfrm>
        </p:spPr>
        <p:txBody>
          <a:bodyPr>
            <a:noAutofit/>
          </a:bodyPr>
          <a:lstStyle/>
          <a:p>
            <a:pPr algn="l"/>
            <a:r>
              <a:rPr lang="en-US" sz="2400" dirty="0" smtClean="0"/>
              <a:t>The treatments on BFT appeared to gain weight similarly to the treatment on hay and grain while the treatments on conventional pastures appeared to grow slower</a:t>
            </a:r>
            <a:endParaRPr lang="en-US" sz="2400" dirty="0"/>
          </a:p>
        </p:txBody>
      </p:sp>
      <p:graphicFrame>
        <p:nvGraphicFramePr>
          <p:cNvPr id="4" name="Chart 3"/>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7234005"/>
              </p:ext>
            </p:extLst>
          </p:nvPr>
        </p:nvGraphicFramePr>
        <p:xfrm>
          <a:off x="0" y="1174845"/>
          <a:ext cx="9144000" cy="5683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0986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90500" y="1502232"/>
          <a:ext cx="8762999" cy="5333997"/>
        </p:xfrm>
        <a:graphic>
          <a:graphicData uri="http://schemas.openxmlformats.org/drawingml/2006/table">
            <a:tbl>
              <a:tblPr firstRow="1" firstCol="1" bandRow="1">
                <a:tableStyleId>{5C22544A-7EE6-4342-B048-85BDC9FD1C3A}</a:tableStyleId>
              </a:tblPr>
              <a:tblGrid>
                <a:gridCol w="1299962"/>
                <a:gridCol w="1299962"/>
                <a:gridCol w="1502065"/>
                <a:gridCol w="1609609"/>
                <a:gridCol w="1643062"/>
                <a:gridCol w="1408339"/>
              </a:tblGrid>
              <a:tr h="1368111">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a:effectLst/>
                        </a:rPr>
                        <a:t>Birdsfoot Trefoil + COWP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Birdsfoot Trefoil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Conventional Pasture + COWP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Conventional</a:t>
                      </a:r>
                      <a:br>
                        <a:rPr lang="en-US" sz="2000" dirty="0">
                          <a:effectLst/>
                        </a:rPr>
                      </a:br>
                      <a:r>
                        <a:rPr lang="en-US" sz="2000" dirty="0" smtClean="0">
                          <a:effectLst/>
                        </a:rPr>
                        <a:t>Pasture</a:t>
                      </a:r>
                    </a:p>
                    <a:p>
                      <a:pPr marL="0" marR="0">
                        <a:lnSpc>
                          <a:spcPct val="107000"/>
                        </a:lnSpc>
                        <a:spcBef>
                          <a:spcPts val="0"/>
                        </a:spcBef>
                        <a:spcAft>
                          <a:spcPts val="0"/>
                        </a:spcAft>
                      </a:pPr>
                      <a:r>
                        <a:rPr lang="en-US" sz="2000" dirty="0" smtClean="0">
                          <a:effectLst/>
                        </a:rPr>
                        <a:t> (4 lambs dewormed)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a:effectLst/>
                        </a:rPr>
                        <a:t>Hay &amp; </a:t>
                      </a:r>
                      <a:r>
                        <a:rPr lang="en-US" sz="2000" dirty="0" smtClean="0">
                          <a:effectLst/>
                        </a:rPr>
                        <a:t>Grain + COWP </a:t>
                      </a:r>
                    </a:p>
                    <a:p>
                      <a:pPr marL="0" marR="0">
                        <a:lnSpc>
                          <a:spcPct val="107000"/>
                        </a:lnSpc>
                        <a:spcBef>
                          <a:spcPts val="0"/>
                        </a:spcBef>
                        <a:spcAft>
                          <a:spcPts val="0"/>
                        </a:spcAft>
                      </a:pPr>
                      <a:r>
                        <a:rPr lang="en-US" sz="2000" dirty="0" smtClean="0">
                          <a:effectLst/>
                        </a:rPr>
                        <a:t>(2 lambs dewormed)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02952">
                <a:tc>
                  <a:txBody>
                    <a:bodyPr/>
                    <a:lstStyle/>
                    <a:p>
                      <a:pPr marL="0" marR="0" algn="ctr">
                        <a:lnSpc>
                          <a:spcPct val="107000"/>
                        </a:lnSpc>
                        <a:spcBef>
                          <a:spcPts val="0"/>
                        </a:spcBef>
                        <a:spcAft>
                          <a:spcPts val="0"/>
                        </a:spcAft>
                      </a:pPr>
                      <a:r>
                        <a:rPr lang="en-US" sz="2000" dirty="0">
                          <a:effectLst/>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07000"/>
                        </a:lnSpc>
                        <a:spcBef>
                          <a:spcPts val="0"/>
                        </a:spcBef>
                        <a:spcAft>
                          <a:spcPts val="0"/>
                        </a:spcAft>
                      </a:pPr>
                      <a:r>
                        <a:rPr lang="en-US" sz="2000" dirty="0">
                          <a:effectLst/>
                        </a:rPr>
                        <a:t>Weight (lbs.)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1537">
                <a:tc>
                  <a:txBody>
                    <a:bodyPr/>
                    <a:lstStyle/>
                    <a:p>
                      <a:pPr marL="0" marR="0" algn="r">
                        <a:lnSpc>
                          <a:spcPct val="107000"/>
                        </a:lnSpc>
                        <a:spcBef>
                          <a:spcPts val="0"/>
                        </a:spcBef>
                        <a:spcAft>
                          <a:spcPts val="0"/>
                        </a:spcAft>
                      </a:pPr>
                      <a:r>
                        <a:rPr lang="en-US" sz="2000">
                          <a:effectLst/>
                        </a:rPr>
                        <a:t>7/08/2015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46.4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49.0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45.5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rPr>
                        <a:t>43.9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46.9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91537">
                <a:tc>
                  <a:txBody>
                    <a:bodyPr/>
                    <a:lstStyle/>
                    <a:p>
                      <a:pPr marL="0" marR="0" algn="r">
                        <a:lnSpc>
                          <a:spcPct val="107000"/>
                        </a:lnSpc>
                        <a:spcBef>
                          <a:spcPts val="0"/>
                        </a:spcBef>
                        <a:spcAft>
                          <a:spcPts val="0"/>
                        </a:spcAft>
                      </a:pPr>
                      <a:r>
                        <a:rPr lang="en-US" sz="2000">
                          <a:effectLst/>
                        </a:rPr>
                        <a:t>7/22/2015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49.0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53.3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50.9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rPr>
                        <a:t>53.3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52.5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91537">
                <a:tc>
                  <a:txBody>
                    <a:bodyPr/>
                    <a:lstStyle/>
                    <a:p>
                      <a:pPr marL="0" marR="0" algn="r">
                        <a:lnSpc>
                          <a:spcPct val="107000"/>
                        </a:lnSpc>
                        <a:spcBef>
                          <a:spcPts val="0"/>
                        </a:spcBef>
                        <a:spcAft>
                          <a:spcPts val="0"/>
                        </a:spcAft>
                      </a:pPr>
                      <a:r>
                        <a:rPr lang="en-US" sz="2000">
                          <a:effectLst/>
                        </a:rPr>
                        <a:t>9/16/2015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67.6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64.3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56.9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rPr>
                        <a:t>56.3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64.3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91537">
                <a:tc>
                  <a:txBody>
                    <a:bodyPr/>
                    <a:lstStyle/>
                    <a:p>
                      <a:pPr marL="0" marR="0">
                        <a:lnSpc>
                          <a:spcPct val="107000"/>
                        </a:lnSpc>
                        <a:spcBef>
                          <a:spcPts val="0"/>
                        </a:spcBef>
                        <a:spcAft>
                          <a:spcPts val="0"/>
                        </a:spcAft>
                      </a:pPr>
                      <a:r>
                        <a:rPr lang="en-US" sz="2000">
                          <a:effectLst/>
                        </a:rPr>
                        <a:t>Gain (lbs.)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21.3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rPr>
                        <a:t>12.4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17.4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91537">
                <a:tc>
                  <a:txBody>
                    <a:bodyPr/>
                    <a:lstStyle/>
                    <a:p>
                      <a:pPr marL="0" marR="0">
                        <a:lnSpc>
                          <a:spcPct val="107000"/>
                        </a:lnSpc>
                        <a:spcBef>
                          <a:spcPts val="0"/>
                        </a:spcBef>
                        <a:spcAft>
                          <a:spcPts val="0"/>
                        </a:spcAft>
                      </a:pPr>
                      <a:r>
                        <a:rPr lang="en-US" sz="2000">
                          <a:effectLst/>
                        </a:rPr>
                        <a:t>Days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70.0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70.0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70.0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70.0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70.0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905249">
                <a:tc>
                  <a:txBody>
                    <a:bodyPr/>
                    <a:lstStyle/>
                    <a:p>
                      <a:pPr marL="0" marR="0">
                        <a:lnSpc>
                          <a:spcPct val="107000"/>
                        </a:lnSpc>
                        <a:spcBef>
                          <a:spcPts val="0"/>
                        </a:spcBef>
                        <a:spcAft>
                          <a:spcPts val="0"/>
                        </a:spcAft>
                      </a:pPr>
                      <a:r>
                        <a:rPr lang="en-US" sz="2000">
                          <a:effectLst/>
                        </a:rPr>
                        <a:t>Daily gain (lbs.)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0.304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0.218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0.163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rPr>
                        <a:t>0.178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0.248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6" name="Title 5"/>
          <p:cNvSpPr>
            <a:spLocks noGrp="1"/>
          </p:cNvSpPr>
          <p:nvPr>
            <p:ph type="title"/>
          </p:nvPr>
        </p:nvSpPr>
        <p:spPr>
          <a:xfrm>
            <a:off x="0" y="274638"/>
            <a:ext cx="9144000" cy="1143000"/>
          </a:xfrm>
        </p:spPr>
        <p:txBody>
          <a:bodyPr>
            <a:normAutofit fontScale="90000"/>
          </a:bodyPr>
          <a:lstStyle/>
          <a:p>
            <a:pPr algn="l"/>
            <a:r>
              <a:rPr lang="en-US" b="1" dirty="0"/>
              <a:t>Table 1. Weight Gain by Treatment during 70 d. Grazing Trial</a:t>
            </a:r>
            <a:r>
              <a:rPr lang="en-US" dirty="0"/>
              <a:t/>
            </a:r>
            <a:br>
              <a:rPr lang="en-US" dirty="0"/>
            </a:b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6085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91100" y="193072"/>
            <a:ext cx="4000500" cy="1401762"/>
          </a:xfrm>
        </p:spPr>
        <p:txBody>
          <a:bodyPr>
            <a:noAutofit/>
          </a:bodyPr>
          <a:lstStyle/>
          <a:p>
            <a:r>
              <a:rPr lang="en-US" sz="3200" b="1" dirty="0" smtClean="0"/>
              <a:t>Asgaard Goat Dairy</a:t>
            </a:r>
            <a:br>
              <a:rPr lang="en-US" sz="3200" b="1" dirty="0" smtClean="0"/>
            </a:br>
            <a:r>
              <a:rPr lang="en-US" sz="3200" b="1" dirty="0" err="1" smtClean="0"/>
              <a:t>AuSable</a:t>
            </a:r>
            <a:r>
              <a:rPr lang="en-US" sz="3200" b="1" dirty="0" smtClean="0"/>
              <a:t>, NY</a:t>
            </a:r>
            <a:endParaRPr lang="en-US" sz="3200" b="1" dirty="0"/>
          </a:p>
        </p:txBody>
      </p:sp>
      <p:sp>
        <p:nvSpPr>
          <p:cNvPr id="3" name="Content Placeholder 2"/>
          <p:cNvSpPr>
            <a:spLocks noGrp="1"/>
          </p:cNvSpPr>
          <p:nvPr>
            <p:ph idx="1"/>
          </p:nvPr>
        </p:nvSpPr>
        <p:spPr>
          <a:xfrm>
            <a:off x="4991101" y="1600200"/>
            <a:ext cx="4000499" cy="4953000"/>
          </a:xfrm>
        </p:spPr>
        <p:txBody>
          <a:bodyPr>
            <a:normAutofit fontScale="70000" lnSpcReduction="20000"/>
          </a:bodyPr>
          <a:lstStyle/>
          <a:p>
            <a:r>
              <a:rPr lang="en-US" sz="3400" b="1" dirty="0" smtClean="0">
                <a:solidFill>
                  <a:srgbClr val="4A8D2F"/>
                </a:solidFill>
              </a:rPr>
              <a:t>Compared </a:t>
            </a:r>
          </a:p>
          <a:p>
            <a:pPr lvl="1"/>
            <a:r>
              <a:rPr lang="en-US" sz="3400" b="1" dirty="0" smtClean="0">
                <a:solidFill>
                  <a:srgbClr val="4A8D2F"/>
                </a:solidFill>
              </a:rPr>
              <a:t>grazing a 3 acre field of </a:t>
            </a:r>
            <a:r>
              <a:rPr lang="en-US" sz="3400" b="1" dirty="0" err="1" smtClean="0">
                <a:solidFill>
                  <a:srgbClr val="4A8D2F"/>
                </a:solidFill>
              </a:rPr>
              <a:t>Pardee</a:t>
            </a:r>
            <a:r>
              <a:rPr lang="en-US" sz="3400" b="1" dirty="0" smtClean="0">
                <a:solidFill>
                  <a:srgbClr val="4A8D2F"/>
                </a:solidFill>
              </a:rPr>
              <a:t> Birdsfoot Trefoil (planted in Spring 2014) </a:t>
            </a:r>
          </a:p>
          <a:p>
            <a:r>
              <a:rPr lang="en-US" sz="3400" b="1" dirty="0" smtClean="0">
                <a:solidFill>
                  <a:srgbClr val="4A8D2F"/>
                </a:solidFill>
              </a:rPr>
              <a:t>To </a:t>
            </a:r>
          </a:p>
          <a:p>
            <a:pPr lvl="1"/>
            <a:r>
              <a:rPr lang="en-US" sz="3400" b="1" dirty="0" smtClean="0">
                <a:solidFill>
                  <a:srgbClr val="4A8D2F"/>
                </a:solidFill>
              </a:rPr>
              <a:t>grazing a conventional pasture </a:t>
            </a:r>
          </a:p>
          <a:p>
            <a:pPr marL="457200" indent="-457200"/>
            <a:r>
              <a:rPr lang="en-US" sz="3400" b="1" dirty="0">
                <a:solidFill>
                  <a:srgbClr val="4A8D2F"/>
                </a:solidFill>
              </a:rPr>
              <a:t>Soil Type: </a:t>
            </a:r>
            <a:r>
              <a:rPr lang="en-US" sz="3400" b="1" dirty="0" smtClean="0">
                <a:solidFill>
                  <a:srgbClr val="4A8D2F"/>
                </a:solidFill>
              </a:rPr>
              <a:t>Adams</a:t>
            </a:r>
            <a:endParaRPr lang="en-US" sz="3400" b="1" dirty="0">
              <a:solidFill>
                <a:srgbClr val="4A8D2F"/>
              </a:solidFill>
            </a:endParaRPr>
          </a:p>
          <a:p>
            <a:pPr marL="457200" indent="-457200"/>
            <a:r>
              <a:rPr lang="en-US" sz="3400" b="1" dirty="0">
                <a:solidFill>
                  <a:srgbClr val="4A8D2F"/>
                </a:solidFill>
              </a:rPr>
              <a:t>Soil pH: </a:t>
            </a:r>
            <a:r>
              <a:rPr lang="en-US" sz="3400" b="1" dirty="0" smtClean="0">
                <a:solidFill>
                  <a:srgbClr val="4A8D2F"/>
                </a:solidFill>
              </a:rPr>
              <a:t>7.2</a:t>
            </a:r>
            <a:endParaRPr lang="en-US" sz="3400" b="1" dirty="0">
              <a:solidFill>
                <a:srgbClr val="4A8D2F"/>
              </a:solidFill>
            </a:endParaRPr>
          </a:p>
          <a:p>
            <a:pPr marL="457200" indent="-457200"/>
            <a:r>
              <a:rPr lang="en-US" sz="3400" b="1" dirty="0" smtClean="0">
                <a:solidFill>
                  <a:srgbClr val="4A8D2F"/>
                </a:solidFill>
              </a:rPr>
              <a:t>P</a:t>
            </a:r>
            <a:r>
              <a:rPr lang="en-US" sz="3400" b="1" dirty="0">
                <a:solidFill>
                  <a:srgbClr val="4A8D2F"/>
                </a:solidFill>
              </a:rPr>
              <a:t>: </a:t>
            </a:r>
            <a:r>
              <a:rPr lang="en-US" sz="3400" b="1" dirty="0" smtClean="0">
                <a:solidFill>
                  <a:srgbClr val="4A8D2F"/>
                </a:solidFill>
              </a:rPr>
              <a:t>511 </a:t>
            </a:r>
            <a:r>
              <a:rPr lang="en-US" sz="3400" b="1" dirty="0" err="1">
                <a:solidFill>
                  <a:srgbClr val="4A8D2F"/>
                </a:solidFill>
              </a:rPr>
              <a:t>lbs</a:t>
            </a:r>
            <a:r>
              <a:rPr lang="en-US" sz="3400" b="1" dirty="0">
                <a:solidFill>
                  <a:srgbClr val="4A8D2F"/>
                </a:solidFill>
              </a:rPr>
              <a:t>/acre</a:t>
            </a:r>
          </a:p>
          <a:p>
            <a:pPr marL="457200" indent="-457200"/>
            <a:r>
              <a:rPr lang="en-US" sz="3400" b="1" dirty="0">
                <a:solidFill>
                  <a:srgbClr val="4A8D2F"/>
                </a:solidFill>
              </a:rPr>
              <a:t>K: </a:t>
            </a:r>
            <a:r>
              <a:rPr lang="en-US" sz="3400" b="1" dirty="0" smtClean="0">
                <a:solidFill>
                  <a:srgbClr val="4A8D2F"/>
                </a:solidFill>
              </a:rPr>
              <a:t>675 </a:t>
            </a:r>
            <a:r>
              <a:rPr lang="en-US" sz="3400" b="1" dirty="0" err="1">
                <a:solidFill>
                  <a:srgbClr val="4A8D2F"/>
                </a:solidFill>
              </a:rPr>
              <a:t>lbs</a:t>
            </a:r>
            <a:r>
              <a:rPr lang="en-US" sz="3400" b="1" dirty="0">
                <a:solidFill>
                  <a:srgbClr val="4A8D2F"/>
                </a:solidFill>
              </a:rPr>
              <a:t>/acre</a:t>
            </a:r>
          </a:p>
          <a:p>
            <a:pPr marL="457200" indent="-457200"/>
            <a:r>
              <a:rPr lang="en-US" sz="3400" b="1" dirty="0">
                <a:solidFill>
                  <a:srgbClr val="4A8D2F"/>
                </a:solidFill>
              </a:rPr>
              <a:t>Ca: </a:t>
            </a:r>
            <a:r>
              <a:rPr lang="en-US" sz="3400" b="1" dirty="0" smtClean="0">
                <a:solidFill>
                  <a:srgbClr val="4A8D2F"/>
                </a:solidFill>
              </a:rPr>
              <a:t>5,494 </a:t>
            </a:r>
            <a:r>
              <a:rPr lang="en-US" sz="3400" b="1" dirty="0" err="1">
                <a:solidFill>
                  <a:srgbClr val="4A8D2F"/>
                </a:solidFill>
              </a:rPr>
              <a:t>lbs</a:t>
            </a:r>
            <a:r>
              <a:rPr lang="en-US" sz="3400" b="1" dirty="0">
                <a:solidFill>
                  <a:srgbClr val="4A8D2F"/>
                </a:solidFill>
              </a:rPr>
              <a:t>/acre</a:t>
            </a:r>
          </a:p>
          <a:p>
            <a:pPr marL="457200" indent="-457200"/>
            <a:r>
              <a:rPr lang="en-US" sz="3400" b="1" dirty="0">
                <a:solidFill>
                  <a:srgbClr val="4A8D2F"/>
                </a:solidFill>
              </a:rPr>
              <a:t>Mg: </a:t>
            </a:r>
            <a:r>
              <a:rPr lang="en-US" sz="3400" b="1" dirty="0" smtClean="0">
                <a:solidFill>
                  <a:srgbClr val="4A8D2F"/>
                </a:solidFill>
              </a:rPr>
              <a:t>808 </a:t>
            </a:r>
            <a:r>
              <a:rPr lang="en-US" sz="3400" b="1" dirty="0" err="1">
                <a:solidFill>
                  <a:srgbClr val="4A8D2F"/>
                </a:solidFill>
              </a:rPr>
              <a:t>lbs</a:t>
            </a:r>
            <a:r>
              <a:rPr lang="en-US" sz="3400" b="1" dirty="0">
                <a:solidFill>
                  <a:srgbClr val="4A8D2F"/>
                </a:solidFill>
              </a:rPr>
              <a:t>/acre</a:t>
            </a:r>
          </a:p>
          <a:p>
            <a:pPr marL="457200" indent="-457200"/>
            <a:r>
              <a:rPr lang="en-US" sz="3400" b="1" dirty="0">
                <a:solidFill>
                  <a:srgbClr val="4A8D2F"/>
                </a:solidFill>
              </a:rPr>
              <a:t>% OM: </a:t>
            </a:r>
            <a:r>
              <a:rPr lang="en-US" sz="3400" b="1" dirty="0" smtClean="0">
                <a:solidFill>
                  <a:srgbClr val="4A8D2F"/>
                </a:solidFill>
              </a:rPr>
              <a:t>5.2</a:t>
            </a:r>
            <a:endParaRPr lang="en-US" sz="3400" b="1" dirty="0">
              <a:solidFill>
                <a:srgbClr val="4A8D2F"/>
              </a:solidFill>
            </a:endParaRPr>
          </a:p>
          <a:p>
            <a:endParaRPr lang="en-US" sz="2400" b="1" dirty="0" smtClean="0">
              <a:solidFill>
                <a:srgbClr val="4A8D2F"/>
              </a:solidFill>
            </a:endParaRPr>
          </a:p>
          <a:p>
            <a:endParaRPr lang="en-US" b="1" dirty="0" smtClean="0">
              <a:solidFill>
                <a:srgbClr val="4A8D2F"/>
              </a:solidFill>
            </a:endParaRPr>
          </a:p>
        </p:txBody>
      </p:sp>
      <p:pic>
        <p:nvPicPr>
          <p:cNvPr id="4" name="Picture 3"/>
          <p:cNvPicPr>
            <a:picLocks noChangeAspect="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12"/>
          <a:stretch/>
        </p:blipFill>
        <p:spPr>
          <a:xfrm>
            <a:off x="20472" y="25021"/>
            <a:ext cx="4838529" cy="523277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9637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165600" y="3114541"/>
            <a:ext cx="4978400" cy="3733800"/>
          </a:xfrm>
          <a:prstGeom prst="rect">
            <a:avLst/>
          </a:prstGeom>
        </p:spPr>
      </p:pic>
      <p:pic>
        <p:nvPicPr>
          <p:cNvPr id="6" name="Picture 5"/>
          <p:cNvPicPr>
            <a:picLocks noChangeAspect="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11" b="35"/>
          <a:stretch/>
        </p:blipFill>
        <p:spPr>
          <a:xfrm>
            <a:off x="0" y="0"/>
            <a:ext cx="5410200" cy="3537439"/>
          </a:xfrm>
          <a:prstGeom prst="rect">
            <a:avLst/>
          </a:prstGeom>
        </p:spPr>
      </p:pic>
      <p:sp>
        <p:nvSpPr>
          <p:cNvPr id="2" name="Title 1"/>
          <p:cNvSpPr>
            <a:spLocks noGrp="1"/>
          </p:cNvSpPr>
          <p:nvPr>
            <p:ph type="title"/>
          </p:nvPr>
        </p:nvSpPr>
        <p:spPr>
          <a:xfrm>
            <a:off x="5410200" y="533400"/>
            <a:ext cx="3733800" cy="2392362"/>
          </a:xfrm>
        </p:spPr>
        <p:txBody>
          <a:bodyPr>
            <a:normAutofit/>
          </a:bodyPr>
          <a:lstStyle/>
          <a:p>
            <a:r>
              <a:rPr lang="en-US" sz="2400" b="1" dirty="0">
                <a:solidFill>
                  <a:srgbClr val="4A8D2F"/>
                </a:solidFill>
              </a:rPr>
              <a:t>Dairy x Kiko goat kids that had been taken from dairy dams shortly after birth and raised on separate property</a:t>
            </a:r>
            <a:br>
              <a:rPr lang="en-US" sz="2400" b="1" dirty="0">
                <a:solidFill>
                  <a:srgbClr val="4A8D2F"/>
                </a:solidFill>
              </a:rPr>
            </a:br>
            <a:endParaRPr lang="en-US" sz="2400" dirty="0"/>
          </a:p>
        </p:txBody>
      </p:sp>
      <p:sp>
        <p:nvSpPr>
          <p:cNvPr id="3" name="Rectangle 2"/>
          <p:cNvSpPr/>
          <p:nvPr/>
        </p:nvSpPr>
        <p:spPr>
          <a:xfrm>
            <a:off x="0" y="3567919"/>
            <a:ext cx="4150360" cy="4154984"/>
          </a:xfrm>
          <a:prstGeom prst="rect">
            <a:avLst/>
          </a:prstGeom>
        </p:spPr>
        <p:txBody>
          <a:bodyPr wrap="square">
            <a:spAutoFit/>
          </a:bodyPr>
          <a:lstStyle/>
          <a:p>
            <a:r>
              <a:rPr lang="en-US" sz="2400" b="1" u="sng" dirty="0" smtClean="0">
                <a:solidFill>
                  <a:srgbClr val="4A8D2F"/>
                </a:solidFill>
              </a:rPr>
              <a:t>Fecal Samples </a:t>
            </a:r>
            <a:r>
              <a:rPr lang="en-US" sz="2400" b="1" dirty="0" smtClean="0">
                <a:solidFill>
                  <a:srgbClr val="4A8D2F"/>
                </a:solidFill>
              </a:rPr>
              <a:t>- Sadly (for us), round worm eggs were absent from all fecal samples throughout study!!!</a:t>
            </a:r>
          </a:p>
          <a:p>
            <a:r>
              <a:rPr lang="en-US" sz="2400" b="1" u="sng" dirty="0" smtClean="0">
                <a:solidFill>
                  <a:srgbClr val="4A8D2F"/>
                </a:solidFill>
              </a:rPr>
              <a:t>Bulk samples </a:t>
            </a:r>
            <a:r>
              <a:rPr lang="en-US" sz="2400" b="1" dirty="0" smtClean="0">
                <a:solidFill>
                  <a:srgbClr val="4A8D2F"/>
                </a:solidFill>
              </a:rPr>
              <a:t>from conv. pasture group (but not BFT group) did grow a few round worm larvae in weeks 6 and 8.</a:t>
            </a:r>
            <a:endParaRPr lang="en-US" sz="2400" b="1" dirty="0">
              <a:solidFill>
                <a:srgbClr val="4A8D2F"/>
              </a:solidFill>
            </a:endParaRPr>
          </a:p>
          <a:p>
            <a:pPr lvl="1"/>
            <a:r>
              <a:rPr lang="en-US" sz="2400" b="1" dirty="0" smtClean="0">
                <a:solidFill>
                  <a:srgbClr val="4A8D2F"/>
                </a:solidFill>
              </a:rPr>
              <a:t/>
            </a:r>
            <a:br>
              <a:rPr lang="en-US" sz="2400" b="1" dirty="0" smtClean="0">
                <a:solidFill>
                  <a:srgbClr val="4A8D2F"/>
                </a:solidFill>
              </a:rPr>
            </a:br>
            <a:r>
              <a:rPr lang="en-US" sz="2400" b="1" dirty="0" smtClean="0">
                <a:solidFill>
                  <a:srgbClr val="4A8D2F"/>
                </a:solidFill>
              </a:rPr>
              <a:t/>
            </a:r>
            <a:br>
              <a:rPr lang="en-US" sz="2400" b="1" dirty="0" smtClean="0">
                <a:solidFill>
                  <a:srgbClr val="4A8D2F"/>
                </a:solidFill>
              </a:rPr>
            </a:br>
            <a:endParaRPr lang="en-US" sz="2400" b="1" dirty="0">
              <a:solidFill>
                <a:srgbClr val="4A8D2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3105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57"/>
          <a:stretch/>
        </p:blipFill>
        <p:spPr>
          <a:xfrm>
            <a:off x="3633716" y="31845"/>
            <a:ext cx="5486400" cy="3505200"/>
          </a:xfrm>
          <a:prstGeom prst="rect">
            <a:avLst/>
          </a:prstGeom>
          <a:ln w="28575">
            <a:solidFill>
              <a:srgbClr val="C00000"/>
            </a:solidFill>
          </a:ln>
        </p:spPr>
      </p:pic>
      <p:pic>
        <p:nvPicPr>
          <p:cNvPr id="4" name="Picture 3"/>
          <p:cNvPicPr>
            <a:picLocks noChangeAspect="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19"/>
          <a:stretch/>
        </p:blipFill>
        <p:spPr>
          <a:xfrm>
            <a:off x="0" y="2286000"/>
            <a:ext cx="5334000" cy="4572000"/>
          </a:xfrm>
          <a:prstGeom prst="rect">
            <a:avLst/>
          </a:prstGeom>
          <a:ln>
            <a:solidFill>
              <a:srgbClr val="C00000"/>
            </a:solidFill>
          </a:ln>
        </p:spPr>
      </p:pic>
      <p:sp>
        <p:nvSpPr>
          <p:cNvPr id="2" name="Rectangle 1"/>
          <p:cNvSpPr/>
          <p:nvPr/>
        </p:nvSpPr>
        <p:spPr>
          <a:xfrm>
            <a:off x="140458" y="250982"/>
            <a:ext cx="3352800" cy="1815882"/>
          </a:xfrm>
          <a:prstGeom prst="rect">
            <a:avLst/>
          </a:prstGeom>
        </p:spPr>
        <p:txBody>
          <a:bodyPr wrap="square">
            <a:spAutoFit/>
          </a:bodyPr>
          <a:lstStyle/>
          <a:p>
            <a:r>
              <a:rPr lang="en-US" sz="2800" b="1" dirty="0">
                <a:solidFill>
                  <a:srgbClr val="4A8D2F"/>
                </a:solidFill>
              </a:rPr>
              <a:t>Kids in both treatments also received 1 pound of grain each per day</a:t>
            </a:r>
          </a:p>
        </p:txBody>
      </p:sp>
      <p:sp>
        <p:nvSpPr>
          <p:cNvPr id="5" name="TextBox 4"/>
          <p:cNvSpPr txBox="1"/>
          <p:nvPr/>
        </p:nvSpPr>
        <p:spPr>
          <a:xfrm>
            <a:off x="5608002" y="4074138"/>
            <a:ext cx="3177152" cy="2246769"/>
          </a:xfrm>
          <a:prstGeom prst="rect">
            <a:avLst/>
          </a:prstGeom>
          <a:noFill/>
        </p:spPr>
        <p:txBody>
          <a:bodyPr wrap="none" rtlCol="0">
            <a:spAutoFit/>
          </a:bodyPr>
          <a:lstStyle/>
          <a:p>
            <a:r>
              <a:rPr lang="en-US" sz="2800" b="1" dirty="0" smtClean="0">
                <a:solidFill>
                  <a:srgbClr val="4A8D2F"/>
                </a:solidFill>
              </a:rPr>
              <a:t>Unable to weigh at </a:t>
            </a:r>
            <a:br>
              <a:rPr lang="en-US" sz="2800" b="1" dirty="0" smtClean="0">
                <a:solidFill>
                  <a:srgbClr val="4A8D2F"/>
                </a:solidFill>
              </a:rPr>
            </a:br>
            <a:r>
              <a:rPr lang="en-US" sz="2800" b="1" dirty="0" smtClean="0">
                <a:solidFill>
                  <a:srgbClr val="4A8D2F"/>
                </a:solidFill>
              </a:rPr>
              <a:t>beginning of study.  </a:t>
            </a:r>
            <a:br>
              <a:rPr lang="en-US" sz="2800" b="1" dirty="0" smtClean="0">
                <a:solidFill>
                  <a:srgbClr val="4A8D2F"/>
                </a:solidFill>
              </a:rPr>
            </a:br>
            <a:endParaRPr lang="en-US" sz="2800" b="1" dirty="0" smtClean="0">
              <a:solidFill>
                <a:srgbClr val="4A8D2F"/>
              </a:solidFill>
            </a:endParaRPr>
          </a:p>
          <a:p>
            <a:r>
              <a:rPr lang="en-US" sz="2800" b="1" dirty="0" smtClean="0">
                <a:solidFill>
                  <a:srgbClr val="4A8D2F"/>
                </a:solidFill>
              </a:rPr>
              <a:t>Weights taken </a:t>
            </a:r>
            <a:br>
              <a:rPr lang="en-US" sz="2800" b="1" dirty="0" smtClean="0">
                <a:solidFill>
                  <a:srgbClr val="4A8D2F"/>
                </a:solidFill>
              </a:rPr>
            </a:br>
            <a:r>
              <a:rPr lang="en-US" sz="2800" b="1" dirty="0" smtClean="0">
                <a:solidFill>
                  <a:srgbClr val="4A8D2F"/>
                </a:solidFill>
              </a:rPr>
              <a:t>Weeks 2, 4 and 8</a:t>
            </a:r>
            <a:endParaRPr lang="en-US" sz="2800" b="1" dirty="0">
              <a:solidFill>
                <a:srgbClr val="4A8D2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259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3310091"/>
              </p:ext>
            </p:extLst>
          </p:nvPr>
        </p:nvGraphicFramePr>
        <p:xfrm>
          <a:off x="304800" y="685800"/>
          <a:ext cx="830580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60281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a:xfrm>
            <a:off x="457200" y="1600200"/>
            <a:ext cx="8686800" cy="5257800"/>
          </a:xfrm>
        </p:spPr>
        <p:txBody>
          <a:bodyPr>
            <a:normAutofit fontScale="85000" lnSpcReduction="20000"/>
          </a:bodyPr>
          <a:lstStyle/>
          <a:p>
            <a:r>
              <a:rPr lang="en-US" dirty="0" smtClean="0"/>
              <a:t>When animals have worm loads, animals on BFT appear to be more resilient</a:t>
            </a:r>
          </a:p>
          <a:p>
            <a:pPr lvl="1"/>
            <a:r>
              <a:rPr lang="en-US" dirty="0" smtClean="0"/>
              <a:t>Is this simply due to better nutrition?</a:t>
            </a:r>
          </a:p>
          <a:p>
            <a:pPr lvl="1"/>
            <a:r>
              <a:rPr lang="en-US" dirty="0" smtClean="0"/>
              <a:t>Or are there compounds in BFT that boost their immune systems and make them more able to cope?</a:t>
            </a:r>
          </a:p>
          <a:p>
            <a:r>
              <a:rPr lang="en-US" dirty="0" err="1" smtClean="0"/>
              <a:t>Grassfed</a:t>
            </a:r>
            <a:r>
              <a:rPr lang="en-US" dirty="0" smtClean="0"/>
              <a:t> lambs appear to grow well on lush BFT pastures</a:t>
            </a:r>
          </a:p>
          <a:p>
            <a:r>
              <a:rPr lang="en-US" dirty="0"/>
              <a:t>Does grazing BFT for at least 4 weeks help to control strongyle worms (roundworms)?</a:t>
            </a:r>
          </a:p>
          <a:p>
            <a:pPr lvl="1"/>
            <a:r>
              <a:rPr lang="en-US" dirty="0"/>
              <a:t>Jury is still out </a:t>
            </a:r>
          </a:p>
          <a:p>
            <a:r>
              <a:rPr lang="en-US" dirty="0" smtClean="0"/>
              <a:t>In herds where COWP is effective and barber pole worms are present, dosing with COWP and feeding BFT appear to improve performance (better FAMACHA scores and weight gains) as compared to doing only one of these treatments or neither. </a:t>
            </a:r>
          </a:p>
          <a:p>
            <a:pPr lvl="1"/>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2673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3" name="Content Placeholder 2"/>
          <p:cNvSpPr>
            <a:spLocks noGrp="1"/>
          </p:cNvSpPr>
          <p:nvPr>
            <p:ph idx="1"/>
          </p:nvPr>
        </p:nvSpPr>
        <p:spPr/>
        <p:txBody>
          <a:bodyPr>
            <a:normAutofit/>
          </a:bodyPr>
          <a:lstStyle/>
          <a:p>
            <a:r>
              <a:rPr lang="en-US" dirty="0" smtClean="0"/>
              <a:t>All results presented today are very preliminary and include only raw means of un-transposed data</a:t>
            </a:r>
          </a:p>
          <a:p>
            <a:r>
              <a:rPr lang="en-US" dirty="0" smtClean="0"/>
              <a:t>We have not double checked our entries and could have made some important typos!</a:t>
            </a:r>
          </a:p>
          <a:p>
            <a:r>
              <a:rPr lang="en-US" dirty="0" smtClean="0"/>
              <a:t>We have no idea yet if there are actually any significant differences between treatments!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2439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4260" y="381000"/>
            <a:ext cx="8229600" cy="1401762"/>
          </a:xfrm>
        </p:spPr>
        <p:txBody>
          <a:bodyPr>
            <a:noAutofit/>
          </a:bodyPr>
          <a:lstStyle/>
          <a:p>
            <a:r>
              <a:rPr lang="en-US" sz="3200" b="1" dirty="0"/>
              <a:t>St. Lawrence County Extension Learning Farm</a:t>
            </a:r>
            <a:br>
              <a:rPr lang="en-US" sz="3200" b="1" dirty="0"/>
            </a:br>
            <a:r>
              <a:rPr lang="en-US" sz="3200" b="1" dirty="0"/>
              <a:t>3 Acre Field Birdsfoot Trefoil</a:t>
            </a:r>
            <a:br>
              <a:rPr lang="en-US" sz="3200" b="1" dirty="0"/>
            </a:br>
            <a:r>
              <a:rPr lang="en-US" sz="3200" b="1" dirty="0"/>
              <a:t>Canton, </a:t>
            </a:r>
            <a:r>
              <a:rPr lang="en-US" sz="3200" b="1" dirty="0" smtClean="0"/>
              <a:t>NY</a:t>
            </a:r>
            <a:endParaRPr lang="en-US" sz="3200" b="1" dirty="0"/>
          </a:p>
        </p:txBody>
      </p:sp>
      <p:sp>
        <p:nvSpPr>
          <p:cNvPr id="3" name="Content Placeholder 2"/>
          <p:cNvSpPr>
            <a:spLocks noGrp="1"/>
          </p:cNvSpPr>
          <p:nvPr>
            <p:ph idx="1"/>
          </p:nvPr>
        </p:nvSpPr>
        <p:spPr>
          <a:xfrm>
            <a:off x="457200" y="2209800"/>
            <a:ext cx="8229600" cy="4495800"/>
          </a:xfrm>
        </p:spPr>
        <p:txBody>
          <a:bodyPr>
            <a:normAutofit lnSpcReduction="10000"/>
          </a:bodyPr>
          <a:lstStyle/>
          <a:p>
            <a:r>
              <a:rPr lang="en-US" b="1" dirty="0">
                <a:solidFill>
                  <a:srgbClr val="4A8D2F"/>
                </a:solidFill>
              </a:rPr>
              <a:t>Soil Type: </a:t>
            </a:r>
            <a:r>
              <a:rPr lang="en-US" b="1" dirty="0" smtClean="0">
                <a:solidFill>
                  <a:srgbClr val="4A8D2F"/>
                </a:solidFill>
              </a:rPr>
              <a:t>Muskellunge</a:t>
            </a:r>
            <a:endParaRPr lang="en-US" b="1" dirty="0">
              <a:solidFill>
                <a:srgbClr val="4A8D2F"/>
              </a:solidFill>
            </a:endParaRPr>
          </a:p>
          <a:p>
            <a:r>
              <a:rPr lang="en-US" b="1" dirty="0">
                <a:solidFill>
                  <a:srgbClr val="4A8D2F"/>
                </a:solidFill>
              </a:rPr>
              <a:t>Soil pH: </a:t>
            </a:r>
            <a:r>
              <a:rPr lang="en-US" b="1" dirty="0" smtClean="0">
                <a:solidFill>
                  <a:srgbClr val="4A8D2F"/>
                </a:solidFill>
              </a:rPr>
              <a:t>5.9</a:t>
            </a:r>
          </a:p>
          <a:p>
            <a:r>
              <a:rPr lang="en-US" b="1" dirty="0" smtClean="0">
                <a:solidFill>
                  <a:srgbClr val="4A8D2F"/>
                </a:solidFill>
              </a:rPr>
              <a:t>Buffer </a:t>
            </a:r>
            <a:r>
              <a:rPr lang="en-US" b="1" dirty="0">
                <a:solidFill>
                  <a:srgbClr val="4A8D2F"/>
                </a:solidFill>
              </a:rPr>
              <a:t>pH: </a:t>
            </a:r>
            <a:r>
              <a:rPr lang="en-US" b="1" dirty="0" smtClean="0">
                <a:solidFill>
                  <a:srgbClr val="4A8D2F"/>
                </a:solidFill>
              </a:rPr>
              <a:t>6.0</a:t>
            </a:r>
          </a:p>
          <a:p>
            <a:r>
              <a:rPr lang="en-US" b="1" dirty="0" smtClean="0">
                <a:solidFill>
                  <a:srgbClr val="4A8D2F"/>
                </a:solidFill>
              </a:rPr>
              <a:t>P</a:t>
            </a:r>
            <a:r>
              <a:rPr lang="en-US" b="1" dirty="0">
                <a:solidFill>
                  <a:srgbClr val="4A8D2F"/>
                </a:solidFill>
              </a:rPr>
              <a:t>: 2 </a:t>
            </a:r>
            <a:r>
              <a:rPr lang="en-US" b="1" dirty="0" smtClean="0">
                <a:solidFill>
                  <a:srgbClr val="4A8D2F"/>
                </a:solidFill>
              </a:rPr>
              <a:t>lbs/acre</a:t>
            </a:r>
          </a:p>
          <a:p>
            <a:r>
              <a:rPr lang="en-US" b="1" dirty="0" smtClean="0">
                <a:solidFill>
                  <a:srgbClr val="4A8D2F"/>
                </a:solidFill>
              </a:rPr>
              <a:t>K: 75 lbs/acre</a:t>
            </a:r>
          </a:p>
          <a:p>
            <a:r>
              <a:rPr lang="en-US" b="1" dirty="0" smtClean="0">
                <a:solidFill>
                  <a:srgbClr val="4A8D2F"/>
                </a:solidFill>
              </a:rPr>
              <a:t>Ca: 1,932 </a:t>
            </a:r>
            <a:r>
              <a:rPr lang="en-US" b="1" dirty="0">
                <a:solidFill>
                  <a:srgbClr val="4A8D2F"/>
                </a:solidFill>
              </a:rPr>
              <a:t>lbs/acre</a:t>
            </a:r>
          </a:p>
          <a:p>
            <a:r>
              <a:rPr lang="en-US" b="1" dirty="0">
                <a:solidFill>
                  <a:srgbClr val="4A8D2F"/>
                </a:solidFill>
              </a:rPr>
              <a:t>Mg: </a:t>
            </a:r>
            <a:r>
              <a:rPr lang="en-US" b="1" dirty="0" smtClean="0">
                <a:solidFill>
                  <a:srgbClr val="4A8D2F"/>
                </a:solidFill>
              </a:rPr>
              <a:t>300 lbs/acre</a:t>
            </a:r>
          </a:p>
          <a:p>
            <a:r>
              <a:rPr lang="en-US" b="1" dirty="0" smtClean="0">
                <a:solidFill>
                  <a:srgbClr val="4A8D2F"/>
                </a:solidFill>
              </a:rPr>
              <a:t>% </a:t>
            </a:r>
            <a:r>
              <a:rPr lang="en-US" b="1" dirty="0">
                <a:solidFill>
                  <a:srgbClr val="4A8D2F"/>
                </a:solidFill>
              </a:rPr>
              <a:t>OM: </a:t>
            </a:r>
            <a:r>
              <a:rPr lang="en-US" b="1" dirty="0" smtClean="0">
                <a:solidFill>
                  <a:srgbClr val="4A8D2F"/>
                </a:solidFill>
              </a:rPr>
              <a:t>2.9</a:t>
            </a:r>
            <a:endParaRPr lang="en-US" b="1" dirty="0">
              <a:solidFill>
                <a:srgbClr val="4A8D2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616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encountered growing BFT</a:t>
            </a:r>
            <a:endParaRPr lang="en-US" dirty="0"/>
          </a:p>
        </p:txBody>
      </p:sp>
      <p:sp>
        <p:nvSpPr>
          <p:cNvPr id="3" name="Content Placeholder 2"/>
          <p:cNvSpPr>
            <a:spLocks noGrp="1"/>
          </p:cNvSpPr>
          <p:nvPr>
            <p:ph idx="1"/>
          </p:nvPr>
        </p:nvSpPr>
        <p:spPr/>
        <p:txBody>
          <a:bodyPr/>
          <a:lstStyle/>
          <a:p>
            <a:r>
              <a:rPr lang="en-US" dirty="0" smtClean="0"/>
              <a:t>Good germination requires excellent soil to seed contact without seed being too deep – </a:t>
            </a:r>
            <a:r>
              <a:rPr lang="en-US" dirty="0" smtClean="0"/>
              <a:t>very </a:t>
            </a:r>
            <a:r>
              <a:rPr lang="en-US" dirty="0" smtClean="0"/>
              <a:t>small seed</a:t>
            </a:r>
          </a:p>
          <a:p>
            <a:r>
              <a:rPr lang="en-US" dirty="0" smtClean="0"/>
              <a:t>Most problems centered around competition from other plants</a:t>
            </a:r>
          </a:p>
          <a:p>
            <a:pPr lvl="1"/>
            <a:r>
              <a:rPr lang="en-US" dirty="0" smtClean="0"/>
              <a:t>Lodging </a:t>
            </a:r>
          </a:p>
          <a:p>
            <a:pPr lvl="1"/>
            <a:r>
              <a:rPr lang="en-US" dirty="0" smtClean="0"/>
              <a:t>Shading and rotting</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664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sponsored by</a:t>
            </a:r>
            <a:endParaRPr lang="en-US" dirty="0"/>
          </a:p>
        </p:txBody>
      </p:sp>
      <p:sp>
        <p:nvSpPr>
          <p:cNvPr id="3" name="Content Placeholder 2"/>
          <p:cNvSpPr>
            <a:spLocks noGrp="1"/>
          </p:cNvSpPr>
          <p:nvPr>
            <p:ph idx="1"/>
          </p:nvPr>
        </p:nvSpPr>
        <p:spPr/>
        <p:txBody>
          <a:bodyPr>
            <a:normAutofit lnSpcReduction="10000"/>
          </a:bodyPr>
          <a:lstStyle/>
          <a:p>
            <a:r>
              <a:rPr lang="en-US" dirty="0" smtClean="0"/>
              <a:t>USDA Organic Research &amp; Education Initiative</a:t>
            </a:r>
          </a:p>
          <a:p>
            <a:r>
              <a:rPr lang="en-US" dirty="0" smtClean="0"/>
              <a:t>Northeast Sustainable Agricultural Research &amp; Education Program</a:t>
            </a:r>
          </a:p>
          <a:p>
            <a:r>
              <a:rPr lang="en-US" dirty="0" smtClean="0"/>
              <a:t>Federal Formula Funds</a:t>
            </a:r>
          </a:p>
          <a:p>
            <a:r>
              <a:rPr lang="en-US" dirty="0" smtClean="0"/>
              <a:t>Northern NY Agricultural Development </a:t>
            </a:r>
            <a:r>
              <a:rPr lang="en-US" dirty="0" smtClean="0"/>
              <a:t>Program</a:t>
            </a:r>
            <a:r>
              <a:rPr lang="en-US" smtClean="0"/>
              <a:t>:  www.nnyagdev.org</a:t>
            </a:r>
            <a:endParaRPr lang="en-US" dirty="0" smtClean="0"/>
          </a:p>
          <a:p>
            <a:r>
              <a:rPr lang="en-US" dirty="0" smtClean="0"/>
              <a:t>With staff from Cornell Sheep &amp; Goat Program, St. Lawrence County CCE, and Cornell’s Dwight Bowman Parasitology Lab</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816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Preparation and Planting</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b="1" dirty="0">
                <a:solidFill>
                  <a:srgbClr val="4A8D2F"/>
                </a:solidFill>
              </a:rPr>
              <a:t>Plowed in 2013</a:t>
            </a:r>
          </a:p>
          <a:p>
            <a:r>
              <a:rPr lang="en-US" b="1" dirty="0">
                <a:solidFill>
                  <a:srgbClr val="4A8D2F"/>
                </a:solidFill>
              </a:rPr>
              <a:t>Disked 2 or 3 times for weed suppression in 2014</a:t>
            </a:r>
          </a:p>
          <a:p>
            <a:r>
              <a:rPr lang="en-US" b="1" dirty="0">
                <a:solidFill>
                  <a:srgbClr val="4A8D2F"/>
                </a:solidFill>
              </a:rPr>
              <a:t>Planted with no till seeder June 4</a:t>
            </a:r>
            <a:r>
              <a:rPr lang="en-US" b="1" baseline="30000" dirty="0">
                <a:solidFill>
                  <a:srgbClr val="4A8D2F"/>
                </a:solidFill>
              </a:rPr>
              <a:t>th</a:t>
            </a:r>
            <a:r>
              <a:rPr lang="en-US" b="1" dirty="0">
                <a:solidFill>
                  <a:srgbClr val="4A8D2F"/>
                </a:solidFill>
              </a:rPr>
              <a:t>, 2014</a:t>
            </a:r>
          </a:p>
          <a:p>
            <a:r>
              <a:rPr lang="en-US" b="1" dirty="0">
                <a:solidFill>
                  <a:srgbClr val="4A8D2F"/>
                </a:solidFill>
              </a:rPr>
              <a:t>Pardee BFT seeded at 7-8 lb per acre with Sunset II Timothy at 4 lb per </a:t>
            </a:r>
            <a:r>
              <a:rPr lang="en-US" b="1" dirty="0" smtClean="0">
                <a:solidFill>
                  <a:srgbClr val="4A8D2F"/>
                </a:solidFill>
              </a:rPr>
              <a:t>acre</a:t>
            </a:r>
          </a:p>
          <a:p>
            <a:r>
              <a:rPr lang="en-US" b="1" dirty="0" smtClean="0">
                <a:solidFill>
                  <a:srgbClr val="4A8D2F"/>
                </a:solidFill>
              </a:rPr>
              <a:t>BFT emerged June 18</a:t>
            </a:r>
            <a:r>
              <a:rPr lang="en-US" b="1" baseline="30000" dirty="0" smtClean="0">
                <a:solidFill>
                  <a:srgbClr val="4A8D2F"/>
                </a:solidFill>
              </a:rPr>
              <a:t>th</a:t>
            </a:r>
            <a:r>
              <a:rPr lang="en-US" b="1" dirty="0" smtClean="0">
                <a:solidFill>
                  <a:srgbClr val="4A8D2F"/>
                </a:solidFill>
              </a:rPr>
              <a:t> </a:t>
            </a:r>
            <a:endParaRPr lang="en-US" b="1" dirty="0">
              <a:solidFill>
                <a:srgbClr val="4A8D2F"/>
              </a:solidFill>
            </a:endParaRPr>
          </a:p>
          <a:p>
            <a:r>
              <a:rPr lang="en-US" b="1" dirty="0">
                <a:solidFill>
                  <a:srgbClr val="4A8D2F"/>
                </a:solidFill>
              </a:rPr>
              <a:t>Mowed for </a:t>
            </a:r>
            <a:r>
              <a:rPr lang="en-US" b="1" dirty="0" smtClean="0">
                <a:solidFill>
                  <a:srgbClr val="4A8D2F"/>
                </a:solidFill>
              </a:rPr>
              <a:t>weeds Aug 6</a:t>
            </a:r>
            <a:r>
              <a:rPr lang="en-US" b="1" baseline="30000" dirty="0" smtClean="0">
                <a:solidFill>
                  <a:srgbClr val="4A8D2F"/>
                </a:solidFill>
              </a:rPr>
              <a:t>th</a:t>
            </a:r>
            <a:r>
              <a:rPr lang="en-US" b="1" dirty="0" smtClean="0">
                <a:solidFill>
                  <a:srgbClr val="4A8D2F"/>
                </a:solidFill>
              </a:rPr>
              <a:t>, 2014</a:t>
            </a:r>
            <a:endParaRPr lang="en-US" b="1" dirty="0">
              <a:solidFill>
                <a:srgbClr val="4A8D2F"/>
              </a:solidFill>
            </a:endParaRPr>
          </a:p>
          <a:p>
            <a:r>
              <a:rPr lang="en-US" b="1" dirty="0">
                <a:solidFill>
                  <a:srgbClr val="4A8D2F"/>
                </a:solidFill>
              </a:rPr>
              <a:t>Fertilized Oct </a:t>
            </a:r>
            <a:r>
              <a:rPr lang="en-US" b="1" dirty="0" smtClean="0">
                <a:solidFill>
                  <a:srgbClr val="4A8D2F"/>
                </a:solidFill>
              </a:rPr>
              <a:t>15</a:t>
            </a:r>
            <a:r>
              <a:rPr lang="en-US" b="1" baseline="30000" dirty="0" smtClean="0">
                <a:solidFill>
                  <a:srgbClr val="4A8D2F"/>
                </a:solidFill>
              </a:rPr>
              <a:t>th</a:t>
            </a:r>
            <a:r>
              <a:rPr lang="en-US" b="1" dirty="0" smtClean="0">
                <a:solidFill>
                  <a:srgbClr val="4A8D2F"/>
                </a:solidFill>
              </a:rPr>
              <a:t>, 2014</a:t>
            </a:r>
            <a:r>
              <a:rPr lang="en-US" b="1" baseline="30000" dirty="0" smtClean="0">
                <a:solidFill>
                  <a:srgbClr val="4A8D2F"/>
                </a:solidFill>
              </a:rPr>
              <a:t> 	</a:t>
            </a:r>
            <a:endParaRPr lang="en-US" b="1" dirty="0">
              <a:solidFill>
                <a:srgbClr val="4A8D2F"/>
              </a:solidFill>
            </a:endParaRPr>
          </a:p>
          <a:p>
            <a:r>
              <a:rPr lang="en-US" b="1" dirty="0">
                <a:solidFill>
                  <a:srgbClr val="4A8D2F"/>
                </a:solidFill>
              </a:rPr>
              <a:t>Manure spread </a:t>
            </a:r>
            <a:r>
              <a:rPr lang="en-US" b="1" dirty="0" smtClean="0">
                <a:solidFill>
                  <a:srgbClr val="4A8D2F"/>
                </a:solidFill>
              </a:rPr>
              <a:t>October 21</a:t>
            </a:r>
            <a:r>
              <a:rPr lang="en-US" b="1" baseline="30000" dirty="0" smtClean="0">
                <a:solidFill>
                  <a:srgbClr val="4A8D2F"/>
                </a:solidFill>
              </a:rPr>
              <a:t>st</a:t>
            </a:r>
            <a:r>
              <a:rPr lang="en-US" b="1" dirty="0" smtClean="0">
                <a:solidFill>
                  <a:srgbClr val="4A8D2F"/>
                </a:solidFill>
              </a:rPr>
              <a:t>, 2014</a:t>
            </a:r>
            <a:endParaRPr lang="en-US" b="1" dirty="0">
              <a:solidFill>
                <a:srgbClr val="4A8D2F"/>
              </a:solidFill>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3470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912178" y="152400"/>
            <a:ext cx="4210050" cy="3368040"/>
          </a:xfrm>
          <a:prstGeom prst="rect">
            <a:avLst/>
          </a:prstGeom>
          <a:ln w="127000" cap="sq">
            <a:solidFill>
              <a:srgbClr val="12AE19"/>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0101" y="152400"/>
            <a:ext cx="4199499" cy="3359599"/>
          </a:xfrm>
          <a:prstGeom prst="rect">
            <a:avLst/>
          </a:prstGeom>
          <a:ln w="127000" cap="sq">
            <a:solidFill>
              <a:srgbClr val="12AE19"/>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0101" y="3733800"/>
            <a:ext cx="3600450" cy="2880360"/>
          </a:xfrm>
          <a:prstGeom prst="rect">
            <a:avLst/>
          </a:prstGeom>
          <a:ln w="127000" cap="sq">
            <a:solidFill>
              <a:srgbClr val="12AE19"/>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216978" y="3755571"/>
            <a:ext cx="3600450" cy="2880360"/>
          </a:xfrm>
          <a:prstGeom prst="rect">
            <a:avLst/>
          </a:prstGeom>
          <a:ln w="127000" cap="sq">
            <a:solidFill>
              <a:srgbClr val="12AE19"/>
            </a:solidFill>
            <a:miter lim="800000"/>
          </a:ln>
          <a:effectLst>
            <a:outerShdw blurRad="57150" dist="50800" dir="2700000" algn="tl" rotWithShape="0">
              <a:srgbClr val="000000">
                <a:alpha val="40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9579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15278"/>
          </a:xfrm>
        </p:spPr>
        <p:txBody>
          <a:bodyPr>
            <a:normAutofit/>
          </a:bodyPr>
          <a:lstStyle/>
          <a:p>
            <a:r>
              <a:rPr lang="en-US" sz="3200" dirty="0"/>
              <a:t>Inorganic </a:t>
            </a:r>
            <a:r>
              <a:rPr lang="en-US" sz="3200" dirty="0" smtClean="0"/>
              <a:t>plots (1 </a:t>
            </a:r>
            <a:r>
              <a:rPr lang="en-US" sz="3200" dirty="0"/>
              <a:t>&amp; 2) got 0-0-60 and 11-52-0 (MAP)</a:t>
            </a:r>
          </a:p>
        </p:txBody>
      </p:sp>
      <p:pic>
        <p:nvPicPr>
          <p:cNvPr id="3" name="Picture 2"/>
          <p:cNvPicPr>
            <a:picLocks noChangeAspect="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19"/>
          <a:stretch/>
        </p:blipFill>
        <p:spPr>
          <a:xfrm>
            <a:off x="417610" y="1115278"/>
            <a:ext cx="8421590" cy="57427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9098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839200" cy="1676400"/>
          </a:xfrm>
        </p:spPr>
        <p:txBody>
          <a:bodyPr>
            <a:normAutofit fontScale="90000"/>
          </a:bodyPr>
          <a:lstStyle/>
          <a:p>
            <a:r>
              <a:rPr lang="en-US" sz="3600" dirty="0"/>
              <a:t>Organic </a:t>
            </a:r>
            <a:r>
              <a:rPr lang="en-US" sz="3600" dirty="0" smtClean="0"/>
              <a:t>plots (3 </a:t>
            </a:r>
            <a:r>
              <a:rPr lang="en-US" sz="3600" dirty="0"/>
              <a:t>&amp; 4) got bone char and sulfur of potash</a:t>
            </a:r>
            <a:r>
              <a:rPr lang="en-US" dirty="0"/>
              <a:t/>
            </a:r>
            <a:br>
              <a:rPr lang="en-US" dirty="0"/>
            </a:br>
            <a:endParaRPr lang="en-US" dirty="0"/>
          </a:p>
        </p:txBody>
      </p:sp>
      <p:pic>
        <p:nvPicPr>
          <p:cNvPr id="6" name="Picture 5"/>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90600" y="1082040"/>
            <a:ext cx="7258050" cy="580644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5892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3" name="TextBox 2"/>
          <p:cNvSpPr txBox="1"/>
          <p:nvPr/>
        </p:nvSpPr>
        <p:spPr>
          <a:xfrm>
            <a:off x="276444" y="5791200"/>
            <a:ext cx="8867556" cy="830997"/>
          </a:xfrm>
          <a:prstGeom prst="rect">
            <a:avLst/>
          </a:prstGeom>
          <a:noFill/>
        </p:spPr>
        <p:txBody>
          <a:bodyPr wrap="none" rtlCol="0">
            <a:spAutoFit/>
          </a:bodyPr>
          <a:lstStyle/>
          <a:p>
            <a:r>
              <a:rPr lang="en-US" sz="2400" b="1" dirty="0" smtClean="0"/>
              <a:t>Frost seeded additional Birdsfoot Trefoil seed with broadcast seeder</a:t>
            </a:r>
          </a:p>
          <a:p>
            <a:r>
              <a:rPr lang="en-US" sz="2400" b="1" dirty="0" smtClean="0"/>
              <a:t>in </a:t>
            </a:r>
            <a:r>
              <a:rPr lang="en-US" sz="2400" b="1" dirty="0"/>
              <a:t>early Spring 2015</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5491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51" b="-31600"/>
          <a:stretch/>
        </p:blipFill>
        <p:spPr>
          <a:xfrm>
            <a:off x="76200" y="217714"/>
            <a:ext cx="3581400" cy="3277097"/>
          </a:xfrm>
          <a:prstGeom prst="rect">
            <a:avLst/>
          </a:prstGeom>
        </p:spPr>
      </p:pic>
      <p:pic>
        <p:nvPicPr>
          <p:cNvPr id="5" name="Picture 4"/>
          <p:cNvPicPr>
            <a:picLocks noChangeAspect="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15" b="49"/>
          <a:stretch/>
        </p:blipFill>
        <p:spPr>
          <a:xfrm>
            <a:off x="3820887" y="217714"/>
            <a:ext cx="5323113" cy="2383973"/>
          </a:xfrm>
          <a:prstGeom prst="rect">
            <a:avLst/>
          </a:prstGeom>
        </p:spPr>
      </p:pic>
      <p:pic>
        <p:nvPicPr>
          <p:cNvPr id="6" name="Picture 5"/>
          <p:cNvPicPr>
            <a:picLocks noChangeAspect="1"/>
          </p:cNvPicPr>
          <p:nvPr/>
        </p:nvPicPr>
        <p:blipFill rotWithShape="1">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31" b="42"/>
          <a:stretch/>
        </p:blipFill>
        <p:spPr>
          <a:xfrm>
            <a:off x="1" y="2860157"/>
            <a:ext cx="4114800" cy="3997842"/>
          </a:xfrm>
          <a:prstGeom prst="rect">
            <a:avLst/>
          </a:prstGeom>
        </p:spPr>
      </p:pic>
      <p:pic>
        <p:nvPicPr>
          <p:cNvPr id="7" name="Picture 6"/>
          <p:cNvPicPr>
            <a:picLocks noChangeAspect="1"/>
          </p:cNvPicPr>
          <p:nvPr/>
        </p:nvPicPr>
        <p:blipFill rotWithShape="1">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31" b="-17"/>
          <a:stretch/>
        </p:blipFill>
        <p:spPr>
          <a:xfrm>
            <a:off x="4267200" y="2737654"/>
            <a:ext cx="4876800" cy="4136675"/>
          </a:xfrm>
          <a:prstGeom prst="rect">
            <a:avLst/>
          </a:prstGeom>
        </p:spPr>
      </p:pic>
      <p:sp>
        <p:nvSpPr>
          <p:cNvPr id="2" name="TextBox 1"/>
          <p:cNvSpPr txBox="1"/>
          <p:nvPr/>
        </p:nvSpPr>
        <p:spPr>
          <a:xfrm>
            <a:off x="2595039" y="2324658"/>
            <a:ext cx="3496726" cy="707886"/>
          </a:xfrm>
          <a:prstGeom prst="rect">
            <a:avLst/>
          </a:prstGeom>
          <a:solidFill>
            <a:schemeClr val="bg2"/>
          </a:solidFill>
          <a:ln>
            <a:solidFill>
              <a:srgbClr val="C00000"/>
            </a:solidFill>
          </a:ln>
        </p:spPr>
        <p:txBody>
          <a:bodyPr wrap="none" rtlCol="0">
            <a:spAutoFit/>
          </a:bodyPr>
          <a:lstStyle/>
          <a:p>
            <a:r>
              <a:rPr lang="en-US" sz="2000" b="1" dirty="0" smtClean="0">
                <a:solidFill>
                  <a:srgbClr val="002060"/>
                </a:solidFill>
              </a:rPr>
              <a:t>Copper </a:t>
            </a:r>
            <a:r>
              <a:rPr lang="en-US" sz="2000" b="1" dirty="0">
                <a:solidFill>
                  <a:srgbClr val="002060"/>
                </a:solidFill>
              </a:rPr>
              <a:t>Oxide</a:t>
            </a:r>
            <a:r>
              <a:rPr lang="en-US" sz="2000" b="1" dirty="0" smtClean="0">
                <a:solidFill>
                  <a:srgbClr val="002060"/>
                </a:solidFill>
              </a:rPr>
              <a:t> Wire Particles”</a:t>
            </a:r>
            <a:br>
              <a:rPr lang="en-US" sz="2000" b="1" dirty="0" smtClean="0">
                <a:solidFill>
                  <a:srgbClr val="002060"/>
                </a:solidFill>
              </a:rPr>
            </a:br>
            <a:r>
              <a:rPr lang="en-US" sz="2000" b="1" dirty="0" smtClean="0">
                <a:solidFill>
                  <a:srgbClr val="002060"/>
                </a:solidFill>
              </a:rPr>
              <a:t>given 2 weeks prior to weaning</a:t>
            </a:r>
            <a:endParaRPr lang="en-US" sz="2000" b="1" dirty="0">
              <a:solidFill>
                <a:srgbClr val="00206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6546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1268</Words>
  <Application>Microsoft Macintosh PowerPoint</Application>
  <PresentationFormat>On-screen Show (4:3)</PresentationFormat>
  <Paragraphs>155</Paragraphs>
  <Slides>31</Slides>
  <Notes>0</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Slide 1</vt:lpstr>
      <vt:lpstr>St. Lawrence County Extension Learning Farm Canton, NY</vt:lpstr>
      <vt:lpstr>St. Lawrence County Extension Learning Farm 3 Acre Field Birdsfoot Trefoil Canton, NY</vt:lpstr>
      <vt:lpstr>Soil Preparation and Planting</vt:lpstr>
      <vt:lpstr>Slide 5</vt:lpstr>
      <vt:lpstr>Inorganic plots (1 &amp; 2) got 0-0-60 and 11-52-0 (MAP)</vt:lpstr>
      <vt:lpstr>Organic plots (3 &amp; 4) got bone char and sulfur of potash </vt:lpstr>
      <vt:lpstr>Slide 8</vt:lpstr>
      <vt:lpstr>Slide 9</vt:lpstr>
      <vt:lpstr>Slide 10</vt:lpstr>
      <vt:lpstr>Slide 11</vt:lpstr>
      <vt:lpstr>Slide 12</vt:lpstr>
      <vt:lpstr>Slide 13</vt:lpstr>
      <vt:lpstr>Slide 14</vt:lpstr>
      <vt:lpstr>Slide 15</vt:lpstr>
      <vt:lpstr>Slide 16</vt:lpstr>
      <vt:lpstr>Lambs were FAMACHA scored every 2 wks. </vt:lpstr>
      <vt:lpstr>Slide 18</vt:lpstr>
      <vt:lpstr>During the grazing trial, the lambs on conventional pasture w/o COWP averaged the highest FAMACHA scores  (lower is good)  Figure1. FAMACHA Scores by Treatment</vt:lpstr>
      <vt:lpstr>Treatments that got COWP appeared to have lower worm egg counts throughout the study. We were excited by the dip in worm egg counts for the two BFT groups at 6 wks. although it was temporary.  Figure 2. Roundworm Egg Count by Treatment</vt:lpstr>
      <vt:lpstr>This chart shows that the changes in roundworm egg counts observed in previous slide can be attributed primarily to changes in the barber pole worm egg population</vt:lpstr>
      <vt:lpstr>The treatments on BFT appeared to gain weight similarly to the treatment on hay and grain while the treatments on conventional pastures appeared to grow slower</vt:lpstr>
      <vt:lpstr>Table 1. Weight Gain by Treatment during 70 d. Grazing Trial </vt:lpstr>
      <vt:lpstr>Asgaard Goat Dairy AuSable, NY</vt:lpstr>
      <vt:lpstr>Dairy x Kiko goat kids that had been taken from dairy dams shortly after birth and raised on separate property </vt:lpstr>
      <vt:lpstr>Slide 26</vt:lpstr>
      <vt:lpstr>Slide 27</vt:lpstr>
      <vt:lpstr>In summary</vt:lpstr>
      <vt:lpstr>WARNING!!</vt:lpstr>
      <vt:lpstr>Problems encountered growing BFT</vt:lpstr>
      <vt:lpstr>Research sponsored by</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tatiana Luisa Stanton</dc:creator>
  <cp:lastModifiedBy>K</cp:lastModifiedBy>
  <cp:revision>77</cp:revision>
  <dcterms:created xsi:type="dcterms:W3CDTF">2016-03-01T14:26:00Z</dcterms:created>
  <dcterms:modified xsi:type="dcterms:W3CDTF">2016-03-01T14:27:27Z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9284275</vt:lpwstr>
  </property>
  <property fmtid="{D5CDD505-2E9C-101B-9397-08002B2CF9AE}" pid="3" name="NXPowerLiteSettings">
    <vt:lpwstr>F7000400038000</vt:lpwstr>
  </property>
  <property fmtid="{D5CDD505-2E9C-101B-9397-08002B2CF9AE}" pid="4" name="NXPowerLiteVersion">
    <vt:lpwstr>D6.2.8</vt:lpwstr>
  </property>
</Properties>
</file>